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65" r:id="rId3"/>
    <p:sldId id="327" r:id="rId4"/>
    <p:sldId id="357" r:id="rId5"/>
    <p:sldId id="346" r:id="rId6"/>
    <p:sldId id="345" r:id="rId7"/>
    <p:sldId id="335" r:id="rId8"/>
    <p:sldId id="348" r:id="rId9"/>
    <p:sldId id="352" r:id="rId10"/>
    <p:sldId id="363" r:id="rId11"/>
    <p:sldId id="367" r:id="rId12"/>
    <p:sldId id="369" r:id="rId13"/>
    <p:sldId id="370" r:id="rId14"/>
    <p:sldId id="371" r:id="rId15"/>
    <p:sldId id="374" r:id="rId16"/>
    <p:sldId id="339" r:id="rId17"/>
    <p:sldId id="340" r:id="rId18"/>
    <p:sldId id="359" r:id="rId19"/>
    <p:sldId id="360" r:id="rId20"/>
    <p:sldId id="361" r:id="rId21"/>
    <p:sldId id="362" r:id="rId22"/>
    <p:sldId id="375" r:id="rId23"/>
    <p:sldId id="344" r:id="rId2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EF72"/>
    <a:srgbClr val="9F5AC6"/>
    <a:srgbClr val="FA7EFD"/>
    <a:srgbClr val="FFFF66"/>
    <a:srgbClr val="ED5181"/>
    <a:srgbClr val="F5D4F8"/>
    <a:srgbClr val="DDDBF9"/>
    <a:srgbClr val="F8C6B6"/>
    <a:srgbClr val="F65854"/>
    <a:srgbClr val="D9FB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684" autoAdjust="0"/>
  </p:normalViewPr>
  <p:slideViewPr>
    <p:cSldViewPr>
      <p:cViewPr varScale="1">
        <p:scale>
          <a:sx n="73" d="100"/>
          <a:sy n="73" d="100"/>
        </p:scale>
        <p:origin x="-462" y="-102"/>
      </p:cViewPr>
      <p:guideLst>
        <p:guide orient="horz" pos="36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5ADDD-3629-49F2-90E0-E4D9F8A9DCC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792F683E-3529-4EE1-B321-29ED4F80C859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Gandhi Sans" pitchFamily="50" charset="0"/>
            </a:rPr>
            <a:t>Evaluación Interna. Aprender en la escuela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1FA7AFCD-E723-43ED-BC4E-7CC69FD3DD2B}" type="parTrans" cxnId="{82E1D79E-8D19-4B10-B810-3CDB7992A44D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CE25FFD2-BBB4-4D27-9C1B-A7A88B7FA293}" type="sibTrans" cxnId="{82E1D79E-8D19-4B10-B810-3CDB7992A44D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12ECA8DC-8F6C-4605-A909-01A84B85DF46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Marco Normativo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F2F9A44B-D2D6-47DB-8D81-10A88A1FFFAE}" type="parTrans" cxnId="{87AA4DB6-D30B-4856-BD34-7F64C11E4BDA}">
      <dgm:prSet/>
      <dgm:spPr>
        <a:ln>
          <a:solidFill>
            <a:srgbClr val="9CBC5D"/>
          </a:solidFill>
        </a:ln>
      </dgm:spPr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40FF84B7-1E5D-4733-AF06-F68989B62FF8}" type="sibTrans" cxnId="{87AA4DB6-D30B-4856-BD34-7F64C11E4BDA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F0E6DD42-F88A-4D27-83DB-85CE36599FDE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Reforma al Artículo 3º.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199BA9A4-6BE7-4D49-AFAB-CE0401990C13}" type="parTrans" cxnId="{E8C7C88C-21D6-48DB-9828-D5077431D559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A008AA2F-62B3-4297-997F-22F86D505821}" type="sibTrans" cxnId="{E8C7C88C-21D6-48DB-9828-D5077431D559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971F30DB-AE0C-43A4-A95D-173C23AD72B2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Enfoque  Formativo  Mejora Escolar</a:t>
          </a:r>
          <a:endParaRPr lang="es-MX" b="1" dirty="0" smtClean="0">
            <a:solidFill>
              <a:schemeClr val="tx1"/>
            </a:solidFill>
            <a:latin typeface="Gandhi Sans" pitchFamily="50" charset="0"/>
          </a:endParaRPr>
        </a:p>
      </dgm:t>
    </dgm:pt>
    <dgm:pt modelId="{EF2D08D6-A3F6-42CD-B741-18C18E9766F2}" type="parTrans" cxnId="{C1FFC760-BA23-4D72-A23D-CEFBB3D51DB7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ADF17901-5A79-440B-90D1-987497952ACD}" type="sibTrans" cxnId="{C1FFC760-BA23-4D72-A23D-CEFBB3D51DB7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7E37CF85-933F-412D-8241-03BD3574FA0F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Perfil, Parámetros e indicadores 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143B0CE7-598D-4A95-8ADB-E4B9F21B4758}" type="parTrans" cxnId="{FA314491-0160-492D-896F-14868AE53785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71C0B343-385F-4EAB-9A5B-93589D87D3B4}" type="sibTrans" cxnId="{FA314491-0160-492D-896F-14868AE53785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5432658E-65CE-495A-B33A-785A67366593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Evaluación del Desempeño Docente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EB4AE08F-6D87-4897-8681-8037A84E3F68}" type="parTrans" cxnId="{C8E98044-979E-456E-BE42-C9E57ABC1A96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474115B4-BDC0-4D13-838B-913530F0BB05}" type="sibTrans" cxnId="{C8E98044-979E-456E-BE42-C9E57ABC1A96}">
      <dgm:prSet/>
      <dgm:spPr/>
      <dgm:t>
        <a:bodyPr/>
        <a:lstStyle/>
        <a:p>
          <a:endParaRPr lang="es-ES" b="1">
            <a:solidFill>
              <a:schemeClr val="tx1"/>
            </a:solidFill>
            <a:latin typeface="Gandhi Sans" pitchFamily="50" charset="0"/>
          </a:endParaRPr>
        </a:p>
      </dgm:t>
    </dgm:pt>
    <dgm:pt modelId="{EE795D50-3C23-4019-B21F-E09DF42E0C4B}">
      <dgm:prSet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Evaluación Externa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12189179-2897-4355-837E-26D64769D49A}" type="parTrans" cxnId="{E04A66BF-C155-4721-A1CE-28521548812A}">
      <dgm:prSet/>
      <dgm:spPr/>
      <dgm:t>
        <a:bodyPr/>
        <a:lstStyle/>
        <a:p>
          <a:endParaRPr lang="es-ES">
            <a:solidFill>
              <a:schemeClr val="tx1"/>
            </a:solidFill>
            <a:latin typeface="Gandhi Sans" pitchFamily="50" charset="0"/>
          </a:endParaRPr>
        </a:p>
      </dgm:t>
    </dgm:pt>
    <dgm:pt modelId="{5FD40590-70D4-4772-B902-A48573C10D55}" type="sibTrans" cxnId="{E04A66BF-C155-4721-A1CE-28521548812A}">
      <dgm:prSet/>
      <dgm:spPr/>
      <dgm:t>
        <a:bodyPr/>
        <a:lstStyle/>
        <a:p>
          <a:endParaRPr lang="es-MX">
            <a:solidFill>
              <a:schemeClr val="tx1"/>
            </a:solidFill>
            <a:latin typeface="Gandhi Sans" pitchFamily="50" charset="0"/>
          </a:endParaRPr>
        </a:p>
      </dgm:t>
    </dgm:pt>
    <dgm:pt modelId="{7A1FCAA1-AD6C-4AEA-8A6F-8EB506A91958}">
      <dgm:prSet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Gandhi Sans" pitchFamily="50" charset="0"/>
            </a:rPr>
            <a:t>Leyes Secundarias </a:t>
          </a:r>
          <a:endParaRPr lang="es-ES" b="1" dirty="0">
            <a:solidFill>
              <a:schemeClr val="tx1"/>
            </a:solidFill>
            <a:latin typeface="Gandhi Sans" pitchFamily="50" charset="0"/>
          </a:endParaRPr>
        </a:p>
      </dgm:t>
    </dgm:pt>
    <dgm:pt modelId="{96000D07-6AA7-4AF1-A3A4-CD4C7D4DEC52}" type="parTrans" cxnId="{C331AC8D-484C-41F5-A95D-1E71A1D3B628}">
      <dgm:prSet/>
      <dgm:spPr/>
      <dgm:t>
        <a:bodyPr/>
        <a:lstStyle/>
        <a:p>
          <a:endParaRPr lang="es-ES">
            <a:solidFill>
              <a:schemeClr val="tx1"/>
            </a:solidFill>
            <a:latin typeface="Gandhi Sans" pitchFamily="50" charset="0"/>
          </a:endParaRPr>
        </a:p>
      </dgm:t>
    </dgm:pt>
    <dgm:pt modelId="{102F4495-6EAD-4208-946B-389F47BE39C6}" type="sibTrans" cxnId="{C331AC8D-484C-41F5-A95D-1E71A1D3B628}">
      <dgm:prSet/>
      <dgm:spPr/>
      <dgm:t>
        <a:bodyPr/>
        <a:lstStyle/>
        <a:p>
          <a:endParaRPr lang="es-MX">
            <a:solidFill>
              <a:schemeClr val="tx1"/>
            </a:solidFill>
            <a:latin typeface="Gandhi Sans" pitchFamily="50" charset="0"/>
          </a:endParaRPr>
        </a:p>
      </dgm:t>
    </dgm:pt>
    <dgm:pt modelId="{FB8AFCE4-3FB2-42BF-AC21-E9C6FDCD4A47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Gandhi Sans" pitchFamily="50" charset="0"/>
            </a:rPr>
            <a:t>Mejora del aprendizaje</a:t>
          </a:r>
          <a:endParaRPr lang="es-MX" b="1" dirty="0">
            <a:solidFill>
              <a:schemeClr val="tx1"/>
            </a:solidFill>
            <a:latin typeface="Gandhi Sans" pitchFamily="50" charset="0"/>
          </a:endParaRPr>
        </a:p>
      </dgm:t>
    </dgm:pt>
    <dgm:pt modelId="{8288EEE2-9A41-4B6E-BFC1-56E1455FCC5F}" type="parTrans" cxnId="{19FBA7E5-35CC-42E3-928B-92360C90EE6A}">
      <dgm:prSet/>
      <dgm:spPr/>
      <dgm:t>
        <a:bodyPr/>
        <a:lstStyle/>
        <a:p>
          <a:endParaRPr lang="es-MX"/>
        </a:p>
      </dgm:t>
    </dgm:pt>
    <dgm:pt modelId="{07D9DD57-8ECB-4552-8A94-6FD1C77152E6}" type="sibTrans" cxnId="{19FBA7E5-35CC-42E3-928B-92360C90EE6A}">
      <dgm:prSet/>
      <dgm:spPr/>
      <dgm:t>
        <a:bodyPr/>
        <a:lstStyle/>
        <a:p>
          <a:endParaRPr lang="es-MX"/>
        </a:p>
      </dgm:t>
    </dgm:pt>
    <dgm:pt modelId="{635D244B-CE7E-409F-8DDE-5520709AA79A}" type="pres">
      <dgm:prSet presAssocID="{6845ADDD-3629-49F2-90E0-E4D9F8A9DC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A4ECA3-423B-4852-9235-0AF87506C79A}" type="pres">
      <dgm:prSet presAssocID="{FB8AFCE4-3FB2-42BF-AC21-E9C6FDCD4A47}" presName="root1" presStyleCnt="0"/>
      <dgm:spPr/>
    </dgm:pt>
    <dgm:pt modelId="{E3ADFDE1-5E9F-4796-B3C6-1203CF4A1BF3}" type="pres">
      <dgm:prSet presAssocID="{FB8AFCE4-3FB2-42BF-AC21-E9C6FDCD4A47}" presName="LevelOneTextNode" presStyleLbl="node0" presStyleIdx="0" presStyleCnt="2" custLinFactX="200000" custLinFactNeighborX="237327" custLinFactNeighborY="905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022532-5330-4A49-A5A0-6473EC105952}" type="pres">
      <dgm:prSet presAssocID="{FB8AFCE4-3FB2-42BF-AC21-E9C6FDCD4A47}" presName="level2hierChild" presStyleCnt="0"/>
      <dgm:spPr/>
    </dgm:pt>
    <dgm:pt modelId="{D858F4F7-981A-4DE1-B554-D31B2BB5D0EE}" type="pres">
      <dgm:prSet presAssocID="{792F683E-3529-4EE1-B321-29ED4F80C859}" presName="root1" presStyleCnt="0"/>
      <dgm:spPr/>
      <dgm:t>
        <a:bodyPr/>
        <a:lstStyle/>
        <a:p>
          <a:endParaRPr lang="es-MX"/>
        </a:p>
      </dgm:t>
    </dgm:pt>
    <dgm:pt modelId="{5655442D-49BD-48B1-A8E3-7F7CEC2878F7}" type="pres">
      <dgm:prSet presAssocID="{792F683E-3529-4EE1-B321-29ED4F80C859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3A3357-1299-48AB-BECD-0E46583A6B38}" type="pres">
      <dgm:prSet presAssocID="{792F683E-3529-4EE1-B321-29ED4F80C859}" presName="level2hierChild" presStyleCnt="0"/>
      <dgm:spPr/>
      <dgm:t>
        <a:bodyPr/>
        <a:lstStyle/>
        <a:p>
          <a:endParaRPr lang="es-MX"/>
        </a:p>
      </dgm:t>
    </dgm:pt>
    <dgm:pt modelId="{986256CA-AB4B-4A22-9838-FB7E3ECC06C7}" type="pres">
      <dgm:prSet presAssocID="{F2F9A44B-D2D6-47DB-8D81-10A88A1FFFA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310A6CE0-BB45-4FEB-AE3B-CF720124C58D}" type="pres">
      <dgm:prSet presAssocID="{F2F9A44B-D2D6-47DB-8D81-10A88A1FFFA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75140E7B-86C8-4D14-B4F1-E3B32ABC29CB}" type="pres">
      <dgm:prSet presAssocID="{12ECA8DC-8F6C-4605-A909-01A84B85DF46}" presName="root2" presStyleCnt="0"/>
      <dgm:spPr/>
      <dgm:t>
        <a:bodyPr/>
        <a:lstStyle/>
        <a:p>
          <a:endParaRPr lang="es-MX"/>
        </a:p>
      </dgm:t>
    </dgm:pt>
    <dgm:pt modelId="{D9E9EFFB-7F12-4613-8999-E9045D106EDE}" type="pres">
      <dgm:prSet presAssocID="{12ECA8DC-8F6C-4605-A909-01A84B85DF4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B51C28-3484-4137-8C23-38B3446E80FB}" type="pres">
      <dgm:prSet presAssocID="{12ECA8DC-8F6C-4605-A909-01A84B85DF46}" presName="level3hierChild" presStyleCnt="0"/>
      <dgm:spPr/>
      <dgm:t>
        <a:bodyPr/>
        <a:lstStyle/>
        <a:p>
          <a:endParaRPr lang="es-MX"/>
        </a:p>
      </dgm:t>
    </dgm:pt>
    <dgm:pt modelId="{EACBB447-8B41-45F8-8EB1-1DCBC5BB413F}" type="pres">
      <dgm:prSet presAssocID="{199BA9A4-6BE7-4D49-AFAB-CE0401990C13}" presName="conn2-1" presStyleLbl="parChTrans1D3" presStyleIdx="0" presStyleCnt="5"/>
      <dgm:spPr/>
      <dgm:t>
        <a:bodyPr/>
        <a:lstStyle/>
        <a:p>
          <a:endParaRPr lang="es-MX"/>
        </a:p>
      </dgm:t>
    </dgm:pt>
    <dgm:pt modelId="{860E79C0-D22F-4785-8D7F-4DB622F8C66C}" type="pres">
      <dgm:prSet presAssocID="{199BA9A4-6BE7-4D49-AFAB-CE0401990C13}" presName="connTx" presStyleLbl="parChTrans1D3" presStyleIdx="0" presStyleCnt="5"/>
      <dgm:spPr/>
      <dgm:t>
        <a:bodyPr/>
        <a:lstStyle/>
        <a:p>
          <a:endParaRPr lang="es-MX"/>
        </a:p>
      </dgm:t>
    </dgm:pt>
    <dgm:pt modelId="{8DE6649D-059E-48DD-BC29-FB71C4B14892}" type="pres">
      <dgm:prSet presAssocID="{F0E6DD42-F88A-4D27-83DB-85CE36599FDE}" presName="root2" presStyleCnt="0"/>
      <dgm:spPr/>
      <dgm:t>
        <a:bodyPr/>
        <a:lstStyle/>
        <a:p>
          <a:endParaRPr lang="es-MX"/>
        </a:p>
      </dgm:t>
    </dgm:pt>
    <dgm:pt modelId="{8EA0AD67-9829-4E41-B18A-575083D55B8C}" type="pres">
      <dgm:prSet presAssocID="{F0E6DD42-F88A-4D27-83DB-85CE36599FD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A8731D-23A5-4D1A-9534-A2577492DA60}" type="pres">
      <dgm:prSet presAssocID="{F0E6DD42-F88A-4D27-83DB-85CE36599FDE}" presName="level3hierChild" presStyleCnt="0"/>
      <dgm:spPr/>
      <dgm:t>
        <a:bodyPr/>
        <a:lstStyle/>
        <a:p>
          <a:endParaRPr lang="es-MX"/>
        </a:p>
      </dgm:t>
    </dgm:pt>
    <dgm:pt modelId="{0E416D10-45E6-4CB8-BEAA-6BF57C83FAD7}" type="pres">
      <dgm:prSet presAssocID="{96000D07-6AA7-4AF1-A3A4-CD4C7D4DEC52}" presName="conn2-1" presStyleLbl="parChTrans1D3" presStyleIdx="1" presStyleCnt="5"/>
      <dgm:spPr/>
      <dgm:t>
        <a:bodyPr/>
        <a:lstStyle/>
        <a:p>
          <a:endParaRPr lang="es-MX"/>
        </a:p>
      </dgm:t>
    </dgm:pt>
    <dgm:pt modelId="{6BD9F8FA-5611-44AA-8DCE-089895EC6798}" type="pres">
      <dgm:prSet presAssocID="{96000D07-6AA7-4AF1-A3A4-CD4C7D4DEC52}" presName="connTx" presStyleLbl="parChTrans1D3" presStyleIdx="1" presStyleCnt="5"/>
      <dgm:spPr/>
      <dgm:t>
        <a:bodyPr/>
        <a:lstStyle/>
        <a:p>
          <a:endParaRPr lang="es-MX"/>
        </a:p>
      </dgm:t>
    </dgm:pt>
    <dgm:pt modelId="{57233740-6269-4BA9-8A32-0735E46085B3}" type="pres">
      <dgm:prSet presAssocID="{7A1FCAA1-AD6C-4AEA-8A6F-8EB506A91958}" presName="root2" presStyleCnt="0"/>
      <dgm:spPr/>
      <dgm:t>
        <a:bodyPr/>
        <a:lstStyle/>
        <a:p>
          <a:endParaRPr lang="es-MX"/>
        </a:p>
      </dgm:t>
    </dgm:pt>
    <dgm:pt modelId="{3ACA15AF-FD2E-415E-8985-9DE790F31182}" type="pres">
      <dgm:prSet presAssocID="{7A1FCAA1-AD6C-4AEA-8A6F-8EB506A91958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B67E29-9754-4865-BA02-410FAEE910E9}" type="pres">
      <dgm:prSet presAssocID="{7A1FCAA1-AD6C-4AEA-8A6F-8EB506A91958}" presName="level3hierChild" presStyleCnt="0"/>
      <dgm:spPr/>
      <dgm:t>
        <a:bodyPr/>
        <a:lstStyle/>
        <a:p>
          <a:endParaRPr lang="es-MX"/>
        </a:p>
      </dgm:t>
    </dgm:pt>
    <dgm:pt modelId="{65722E4F-E48F-4AC9-BEE0-B867FB5FC242}" type="pres">
      <dgm:prSet presAssocID="{EF2D08D6-A3F6-42CD-B741-18C18E9766F2}" presName="conn2-1" presStyleLbl="parChTrans1D3" presStyleIdx="2" presStyleCnt="5"/>
      <dgm:spPr/>
      <dgm:t>
        <a:bodyPr/>
        <a:lstStyle/>
        <a:p>
          <a:endParaRPr lang="es-MX"/>
        </a:p>
      </dgm:t>
    </dgm:pt>
    <dgm:pt modelId="{5C1B4568-C7AC-4A5B-9C19-60E2B50EA368}" type="pres">
      <dgm:prSet presAssocID="{EF2D08D6-A3F6-42CD-B741-18C18E9766F2}" presName="connTx" presStyleLbl="parChTrans1D3" presStyleIdx="2" presStyleCnt="5"/>
      <dgm:spPr/>
      <dgm:t>
        <a:bodyPr/>
        <a:lstStyle/>
        <a:p>
          <a:endParaRPr lang="es-MX"/>
        </a:p>
      </dgm:t>
    </dgm:pt>
    <dgm:pt modelId="{4DF359C5-00EE-42EA-9C65-3D7E6EC0E1B0}" type="pres">
      <dgm:prSet presAssocID="{971F30DB-AE0C-43A4-A95D-173C23AD72B2}" presName="root2" presStyleCnt="0"/>
      <dgm:spPr/>
      <dgm:t>
        <a:bodyPr/>
        <a:lstStyle/>
        <a:p>
          <a:endParaRPr lang="es-MX"/>
        </a:p>
      </dgm:t>
    </dgm:pt>
    <dgm:pt modelId="{31FC2662-F45C-468C-8453-2266E04130C4}" type="pres">
      <dgm:prSet presAssocID="{971F30DB-AE0C-43A4-A95D-173C23AD72B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87E40-8572-4305-847D-0968CD3DE526}" type="pres">
      <dgm:prSet presAssocID="{971F30DB-AE0C-43A4-A95D-173C23AD72B2}" presName="level3hierChild" presStyleCnt="0"/>
      <dgm:spPr/>
      <dgm:t>
        <a:bodyPr/>
        <a:lstStyle/>
        <a:p>
          <a:endParaRPr lang="es-MX"/>
        </a:p>
      </dgm:t>
    </dgm:pt>
    <dgm:pt modelId="{78FE970B-D0DD-41BA-9105-626BC95635DD}" type="pres">
      <dgm:prSet presAssocID="{143B0CE7-598D-4A95-8ADB-E4B9F21B4758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047440B4-DDA0-4CC5-A81E-238919240D11}" type="pres">
      <dgm:prSet presAssocID="{143B0CE7-598D-4A95-8ADB-E4B9F21B4758}" presName="connTx" presStyleLbl="parChTrans1D2" presStyleIdx="1" presStyleCnt="2"/>
      <dgm:spPr/>
      <dgm:t>
        <a:bodyPr/>
        <a:lstStyle/>
        <a:p>
          <a:endParaRPr lang="es-MX"/>
        </a:p>
      </dgm:t>
    </dgm:pt>
    <dgm:pt modelId="{B628B841-B35B-4617-B421-62F9AED9DDFA}" type="pres">
      <dgm:prSet presAssocID="{7E37CF85-933F-412D-8241-03BD3574FA0F}" presName="root2" presStyleCnt="0"/>
      <dgm:spPr/>
      <dgm:t>
        <a:bodyPr/>
        <a:lstStyle/>
        <a:p>
          <a:endParaRPr lang="es-MX"/>
        </a:p>
      </dgm:t>
    </dgm:pt>
    <dgm:pt modelId="{51E26A50-0BBF-446F-B703-7386E4718463}" type="pres">
      <dgm:prSet presAssocID="{7E37CF85-933F-412D-8241-03BD3574FA0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CDCC0E-3058-4569-9EC4-D8220E1743F4}" type="pres">
      <dgm:prSet presAssocID="{7E37CF85-933F-412D-8241-03BD3574FA0F}" presName="level3hierChild" presStyleCnt="0"/>
      <dgm:spPr/>
      <dgm:t>
        <a:bodyPr/>
        <a:lstStyle/>
        <a:p>
          <a:endParaRPr lang="es-MX"/>
        </a:p>
      </dgm:t>
    </dgm:pt>
    <dgm:pt modelId="{D3C766D2-8BED-4E18-8DFA-1E51A184BEF7}" type="pres">
      <dgm:prSet presAssocID="{EB4AE08F-6D87-4897-8681-8037A84E3F68}" presName="conn2-1" presStyleLbl="parChTrans1D3" presStyleIdx="3" presStyleCnt="5"/>
      <dgm:spPr/>
      <dgm:t>
        <a:bodyPr/>
        <a:lstStyle/>
        <a:p>
          <a:endParaRPr lang="es-MX"/>
        </a:p>
      </dgm:t>
    </dgm:pt>
    <dgm:pt modelId="{EE1D2D32-2958-4AFE-B435-56031F426181}" type="pres">
      <dgm:prSet presAssocID="{EB4AE08F-6D87-4897-8681-8037A84E3F68}" presName="connTx" presStyleLbl="parChTrans1D3" presStyleIdx="3" presStyleCnt="5"/>
      <dgm:spPr/>
      <dgm:t>
        <a:bodyPr/>
        <a:lstStyle/>
        <a:p>
          <a:endParaRPr lang="es-MX"/>
        </a:p>
      </dgm:t>
    </dgm:pt>
    <dgm:pt modelId="{16FB8794-ECD8-4BFE-ADE8-2E101164CE9D}" type="pres">
      <dgm:prSet presAssocID="{5432658E-65CE-495A-B33A-785A67366593}" presName="root2" presStyleCnt="0"/>
      <dgm:spPr/>
      <dgm:t>
        <a:bodyPr/>
        <a:lstStyle/>
        <a:p>
          <a:endParaRPr lang="es-MX"/>
        </a:p>
      </dgm:t>
    </dgm:pt>
    <dgm:pt modelId="{91E707AD-7FF9-41FE-9DBD-B127CC66A5F6}" type="pres">
      <dgm:prSet presAssocID="{5432658E-65CE-495A-B33A-785A67366593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8DFA4A5-8226-41C7-AD51-2323A8520A5C}" type="pres">
      <dgm:prSet presAssocID="{5432658E-65CE-495A-B33A-785A67366593}" presName="level3hierChild" presStyleCnt="0"/>
      <dgm:spPr/>
      <dgm:t>
        <a:bodyPr/>
        <a:lstStyle/>
        <a:p>
          <a:endParaRPr lang="es-MX"/>
        </a:p>
      </dgm:t>
    </dgm:pt>
    <dgm:pt modelId="{ACA8BB8D-BC30-4686-B1C9-4D6D44541578}" type="pres">
      <dgm:prSet presAssocID="{12189179-2897-4355-837E-26D64769D49A}" presName="conn2-1" presStyleLbl="parChTrans1D3" presStyleIdx="4" presStyleCnt="5"/>
      <dgm:spPr/>
      <dgm:t>
        <a:bodyPr/>
        <a:lstStyle/>
        <a:p>
          <a:endParaRPr lang="es-MX"/>
        </a:p>
      </dgm:t>
    </dgm:pt>
    <dgm:pt modelId="{186F3B01-7E4C-4515-9F0E-87057DBCBD9D}" type="pres">
      <dgm:prSet presAssocID="{12189179-2897-4355-837E-26D64769D49A}" presName="connTx" presStyleLbl="parChTrans1D3" presStyleIdx="4" presStyleCnt="5"/>
      <dgm:spPr/>
      <dgm:t>
        <a:bodyPr/>
        <a:lstStyle/>
        <a:p>
          <a:endParaRPr lang="es-MX"/>
        </a:p>
      </dgm:t>
    </dgm:pt>
    <dgm:pt modelId="{915B2062-73C7-4FFB-8027-AD434A68345B}" type="pres">
      <dgm:prSet presAssocID="{EE795D50-3C23-4019-B21F-E09DF42E0C4B}" presName="root2" presStyleCnt="0"/>
      <dgm:spPr/>
      <dgm:t>
        <a:bodyPr/>
        <a:lstStyle/>
        <a:p>
          <a:endParaRPr lang="es-MX"/>
        </a:p>
      </dgm:t>
    </dgm:pt>
    <dgm:pt modelId="{D4973214-7826-4C6F-A636-337DBF076812}" type="pres">
      <dgm:prSet presAssocID="{EE795D50-3C23-4019-B21F-E09DF42E0C4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C9831D-EB41-4D0B-868A-FBA5E9B8505A}" type="pres">
      <dgm:prSet presAssocID="{EE795D50-3C23-4019-B21F-E09DF42E0C4B}" presName="level3hierChild" presStyleCnt="0"/>
      <dgm:spPr/>
      <dgm:t>
        <a:bodyPr/>
        <a:lstStyle/>
        <a:p>
          <a:endParaRPr lang="es-MX"/>
        </a:p>
      </dgm:t>
    </dgm:pt>
  </dgm:ptLst>
  <dgm:cxnLst>
    <dgm:cxn modelId="{71DDAFF5-5775-4C9C-8EDE-BB7D00AC9DAA}" type="presOf" srcId="{7E37CF85-933F-412D-8241-03BD3574FA0F}" destId="{51E26A50-0BBF-446F-B703-7386E4718463}" srcOrd="0" destOrd="0" presId="urn:microsoft.com/office/officeart/2005/8/layout/hierarchy2"/>
    <dgm:cxn modelId="{41E55536-FF15-49BA-BC0E-33E272D5D8C4}" type="presOf" srcId="{5432658E-65CE-495A-B33A-785A67366593}" destId="{91E707AD-7FF9-41FE-9DBD-B127CC66A5F6}" srcOrd="0" destOrd="0" presId="urn:microsoft.com/office/officeart/2005/8/layout/hierarchy2"/>
    <dgm:cxn modelId="{DD45C890-9511-419F-862C-84E17A4944E2}" type="presOf" srcId="{12ECA8DC-8F6C-4605-A909-01A84B85DF46}" destId="{D9E9EFFB-7F12-4613-8999-E9045D106EDE}" srcOrd="0" destOrd="0" presId="urn:microsoft.com/office/officeart/2005/8/layout/hierarchy2"/>
    <dgm:cxn modelId="{1B2D9923-B11B-43CE-A557-42021EA83507}" type="presOf" srcId="{12189179-2897-4355-837E-26D64769D49A}" destId="{ACA8BB8D-BC30-4686-B1C9-4D6D44541578}" srcOrd="0" destOrd="0" presId="urn:microsoft.com/office/officeart/2005/8/layout/hierarchy2"/>
    <dgm:cxn modelId="{66BC2C29-8959-49BA-8456-9680CBBFEF0F}" type="presOf" srcId="{143B0CE7-598D-4A95-8ADB-E4B9F21B4758}" destId="{78FE970B-D0DD-41BA-9105-626BC95635DD}" srcOrd="0" destOrd="0" presId="urn:microsoft.com/office/officeart/2005/8/layout/hierarchy2"/>
    <dgm:cxn modelId="{E8C7C88C-21D6-48DB-9828-D5077431D559}" srcId="{12ECA8DC-8F6C-4605-A909-01A84B85DF46}" destId="{F0E6DD42-F88A-4D27-83DB-85CE36599FDE}" srcOrd="0" destOrd="0" parTransId="{199BA9A4-6BE7-4D49-AFAB-CE0401990C13}" sibTransId="{A008AA2F-62B3-4297-997F-22F86D505821}"/>
    <dgm:cxn modelId="{C1FFC760-BA23-4D72-A23D-CEFBB3D51DB7}" srcId="{12ECA8DC-8F6C-4605-A909-01A84B85DF46}" destId="{971F30DB-AE0C-43A4-A95D-173C23AD72B2}" srcOrd="2" destOrd="0" parTransId="{EF2D08D6-A3F6-42CD-B741-18C18E9766F2}" sibTransId="{ADF17901-5A79-440B-90D1-987497952ACD}"/>
    <dgm:cxn modelId="{71733B77-5C1D-4309-AD0B-086C8BC6028A}" type="presOf" srcId="{FB8AFCE4-3FB2-42BF-AC21-E9C6FDCD4A47}" destId="{E3ADFDE1-5E9F-4796-B3C6-1203CF4A1BF3}" srcOrd="0" destOrd="0" presId="urn:microsoft.com/office/officeart/2005/8/layout/hierarchy2"/>
    <dgm:cxn modelId="{3C61E445-CC12-4CC7-8B01-E5DBE18BC1A4}" type="presOf" srcId="{96000D07-6AA7-4AF1-A3A4-CD4C7D4DEC52}" destId="{6BD9F8FA-5611-44AA-8DCE-089895EC6798}" srcOrd="1" destOrd="0" presId="urn:microsoft.com/office/officeart/2005/8/layout/hierarchy2"/>
    <dgm:cxn modelId="{61A54637-348C-485A-B75E-07E566621BAF}" type="presOf" srcId="{6845ADDD-3629-49F2-90E0-E4D9F8A9DCCC}" destId="{635D244B-CE7E-409F-8DDE-5520709AA79A}" srcOrd="0" destOrd="0" presId="urn:microsoft.com/office/officeart/2005/8/layout/hierarchy2"/>
    <dgm:cxn modelId="{56740568-07CE-45B0-BC0D-048D4AA048CC}" type="presOf" srcId="{12189179-2897-4355-837E-26D64769D49A}" destId="{186F3B01-7E4C-4515-9F0E-87057DBCBD9D}" srcOrd="1" destOrd="0" presId="urn:microsoft.com/office/officeart/2005/8/layout/hierarchy2"/>
    <dgm:cxn modelId="{2115DFD2-DA3D-4AD3-A5CD-2EAE4739329F}" type="presOf" srcId="{971F30DB-AE0C-43A4-A95D-173C23AD72B2}" destId="{31FC2662-F45C-468C-8453-2266E04130C4}" srcOrd="0" destOrd="0" presId="urn:microsoft.com/office/officeart/2005/8/layout/hierarchy2"/>
    <dgm:cxn modelId="{A46FCC5D-990B-49B8-B25C-8E0245282CE1}" type="presOf" srcId="{143B0CE7-598D-4A95-8ADB-E4B9F21B4758}" destId="{047440B4-DDA0-4CC5-A81E-238919240D11}" srcOrd="1" destOrd="0" presId="urn:microsoft.com/office/officeart/2005/8/layout/hierarchy2"/>
    <dgm:cxn modelId="{E04A66BF-C155-4721-A1CE-28521548812A}" srcId="{7E37CF85-933F-412D-8241-03BD3574FA0F}" destId="{EE795D50-3C23-4019-B21F-E09DF42E0C4B}" srcOrd="1" destOrd="0" parTransId="{12189179-2897-4355-837E-26D64769D49A}" sibTransId="{5FD40590-70D4-4772-B902-A48573C10D55}"/>
    <dgm:cxn modelId="{7995F419-7CB0-47A5-846F-D8C61567E474}" type="presOf" srcId="{EF2D08D6-A3F6-42CD-B741-18C18E9766F2}" destId="{65722E4F-E48F-4AC9-BEE0-B867FB5FC242}" srcOrd="0" destOrd="0" presId="urn:microsoft.com/office/officeart/2005/8/layout/hierarchy2"/>
    <dgm:cxn modelId="{7B60C95F-BE49-4978-991A-E7ED393FDF26}" type="presOf" srcId="{EB4AE08F-6D87-4897-8681-8037A84E3F68}" destId="{EE1D2D32-2958-4AFE-B435-56031F426181}" srcOrd="1" destOrd="0" presId="urn:microsoft.com/office/officeart/2005/8/layout/hierarchy2"/>
    <dgm:cxn modelId="{DB788F7A-9D9C-4122-AB1E-4639D626CFF8}" type="presOf" srcId="{EE795D50-3C23-4019-B21F-E09DF42E0C4B}" destId="{D4973214-7826-4C6F-A636-337DBF076812}" srcOrd="0" destOrd="0" presId="urn:microsoft.com/office/officeart/2005/8/layout/hierarchy2"/>
    <dgm:cxn modelId="{EE857F1D-5CFD-4705-BE86-A68D6EC5DAA3}" type="presOf" srcId="{EF2D08D6-A3F6-42CD-B741-18C18E9766F2}" destId="{5C1B4568-C7AC-4A5B-9C19-60E2B50EA368}" srcOrd="1" destOrd="0" presId="urn:microsoft.com/office/officeart/2005/8/layout/hierarchy2"/>
    <dgm:cxn modelId="{6D69A252-DBA8-4690-9372-25169165F125}" type="presOf" srcId="{F2F9A44B-D2D6-47DB-8D81-10A88A1FFFAE}" destId="{986256CA-AB4B-4A22-9838-FB7E3ECC06C7}" srcOrd="0" destOrd="0" presId="urn:microsoft.com/office/officeart/2005/8/layout/hierarchy2"/>
    <dgm:cxn modelId="{3424EE4D-EDF1-4AF9-8CAF-500E5AAF52C2}" type="presOf" srcId="{199BA9A4-6BE7-4D49-AFAB-CE0401990C13}" destId="{860E79C0-D22F-4785-8D7F-4DB622F8C66C}" srcOrd="1" destOrd="0" presId="urn:microsoft.com/office/officeart/2005/8/layout/hierarchy2"/>
    <dgm:cxn modelId="{C331AC8D-484C-41F5-A95D-1E71A1D3B628}" srcId="{12ECA8DC-8F6C-4605-A909-01A84B85DF46}" destId="{7A1FCAA1-AD6C-4AEA-8A6F-8EB506A91958}" srcOrd="1" destOrd="0" parTransId="{96000D07-6AA7-4AF1-A3A4-CD4C7D4DEC52}" sibTransId="{102F4495-6EAD-4208-946B-389F47BE39C6}"/>
    <dgm:cxn modelId="{09000811-E2AB-41A9-BF47-13B4F3FEB81A}" type="presOf" srcId="{96000D07-6AA7-4AF1-A3A4-CD4C7D4DEC52}" destId="{0E416D10-45E6-4CB8-BEAA-6BF57C83FAD7}" srcOrd="0" destOrd="0" presId="urn:microsoft.com/office/officeart/2005/8/layout/hierarchy2"/>
    <dgm:cxn modelId="{7A8F4645-E16B-4006-8B42-7D271DE54C99}" type="presOf" srcId="{F2F9A44B-D2D6-47DB-8D81-10A88A1FFFAE}" destId="{310A6CE0-BB45-4FEB-AE3B-CF720124C58D}" srcOrd="1" destOrd="0" presId="urn:microsoft.com/office/officeart/2005/8/layout/hierarchy2"/>
    <dgm:cxn modelId="{19FBA7E5-35CC-42E3-928B-92360C90EE6A}" srcId="{6845ADDD-3629-49F2-90E0-E4D9F8A9DCCC}" destId="{FB8AFCE4-3FB2-42BF-AC21-E9C6FDCD4A47}" srcOrd="0" destOrd="0" parTransId="{8288EEE2-9A41-4B6E-BFC1-56E1455FCC5F}" sibTransId="{07D9DD57-8ECB-4552-8A94-6FD1C77152E6}"/>
    <dgm:cxn modelId="{70E3B670-D9E7-4E1A-B49B-CB8084C1FA1E}" type="presOf" srcId="{F0E6DD42-F88A-4D27-83DB-85CE36599FDE}" destId="{8EA0AD67-9829-4E41-B18A-575083D55B8C}" srcOrd="0" destOrd="0" presId="urn:microsoft.com/office/officeart/2005/8/layout/hierarchy2"/>
    <dgm:cxn modelId="{E04DB371-C4A9-451F-A699-C6E031BEA283}" type="presOf" srcId="{EB4AE08F-6D87-4897-8681-8037A84E3F68}" destId="{D3C766D2-8BED-4E18-8DFA-1E51A184BEF7}" srcOrd="0" destOrd="0" presId="urn:microsoft.com/office/officeart/2005/8/layout/hierarchy2"/>
    <dgm:cxn modelId="{87AA4DB6-D30B-4856-BD34-7F64C11E4BDA}" srcId="{792F683E-3529-4EE1-B321-29ED4F80C859}" destId="{12ECA8DC-8F6C-4605-A909-01A84B85DF46}" srcOrd="0" destOrd="0" parTransId="{F2F9A44B-D2D6-47DB-8D81-10A88A1FFFAE}" sibTransId="{40FF84B7-1E5D-4733-AF06-F68989B62FF8}"/>
    <dgm:cxn modelId="{FA314491-0160-492D-896F-14868AE53785}" srcId="{792F683E-3529-4EE1-B321-29ED4F80C859}" destId="{7E37CF85-933F-412D-8241-03BD3574FA0F}" srcOrd="1" destOrd="0" parTransId="{143B0CE7-598D-4A95-8ADB-E4B9F21B4758}" sibTransId="{71C0B343-385F-4EAB-9A5B-93589D87D3B4}"/>
    <dgm:cxn modelId="{82E1D79E-8D19-4B10-B810-3CDB7992A44D}" srcId="{6845ADDD-3629-49F2-90E0-E4D9F8A9DCCC}" destId="{792F683E-3529-4EE1-B321-29ED4F80C859}" srcOrd="1" destOrd="0" parTransId="{1FA7AFCD-E723-43ED-BC4E-7CC69FD3DD2B}" sibTransId="{CE25FFD2-BBB4-4D27-9C1B-A7A88B7FA293}"/>
    <dgm:cxn modelId="{B874ABB4-68C1-41E3-BB03-FEDD4113933A}" type="presOf" srcId="{7A1FCAA1-AD6C-4AEA-8A6F-8EB506A91958}" destId="{3ACA15AF-FD2E-415E-8985-9DE790F31182}" srcOrd="0" destOrd="0" presId="urn:microsoft.com/office/officeart/2005/8/layout/hierarchy2"/>
    <dgm:cxn modelId="{C2722484-9AEB-4065-99D1-721B9C30AF08}" type="presOf" srcId="{792F683E-3529-4EE1-B321-29ED4F80C859}" destId="{5655442D-49BD-48B1-A8E3-7F7CEC2878F7}" srcOrd="0" destOrd="0" presId="urn:microsoft.com/office/officeart/2005/8/layout/hierarchy2"/>
    <dgm:cxn modelId="{4BCBF3F6-A788-4C7A-B538-B646F4D020A4}" type="presOf" srcId="{199BA9A4-6BE7-4D49-AFAB-CE0401990C13}" destId="{EACBB447-8B41-45F8-8EB1-1DCBC5BB413F}" srcOrd="0" destOrd="0" presId="urn:microsoft.com/office/officeart/2005/8/layout/hierarchy2"/>
    <dgm:cxn modelId="{C8E98044-979E-456E-BE42-C9E57ABC1A96}" srcId="{7E37CF85-933F-412D-8241-03BD3574FA0F}" destId="{5432658E-65CE-495A-B33A-785A67366593}" srcOrd="0" destOrd="0" parTransId="{EB4AE08F-6D87-4897-8681-8037A84E3F68}" sibTransId="{474115B4-BDC0-4D13-838B-913530F0BB05}"/>
    <dgm:cxn modelId="{9970EF2F-016B-471F-A9D9-C0CD6BB0B725}" type="presParOf" srcId="{635D244B-CE7E-409F-8DDE-5520709AA79A}" destId="{CEA4ECA3-423B-4852-9235-0AF87506C79A}" srcOrd="0" destOrd="0" presId="urn:microsoft.com/office/officeart/2005/8/layout/hierarchy2"/>
    <dgm:cxn modelId="{D6189B23-F64F-4A31-8C60-E386CFD4E043}" type="presParOf" srcId="{CEA4ECA3-423B-4852-9235-0AF87506C79A}" destId="{E3ADFDE1-5E9F-4796-B3C6-1203CF4A1BF3}" srcOrd="0" destOrd="0" presId="urn:microsoft.com/office/officeart/2005/8/layout/hierarchy2"/>
    <dgm:cxn modelId="{C062BA05-A065-4483-865B-6E97D0AC16D3}" type="presParOf" srcId="{CEA4ECA3-423B-4852-9235-0AF87506C79A}" destId="{C5022532-5330-4A49-A5A0-6473EC105952}" srcOrd="1" destOrd="0" presId="urn:microsoft.com/office/officeart/2005/8/layout/hierarchy2"/>
    <dgm:cxn modelId="{E7AC18AD-3FA4-41A7-83CF-7C43729BFC48}" type="presParOf" srcId="{635D244B-CE7E-409F-8DDE-5520709AA79A}" destId="{D858F4F7-981A-4DE1-B554-D31B2BB5D0EE}" srcOrd="1" destOrd="0" presId="urn:microsoft.com/office/officeart/2005/8/layout/hierarchy2"/>
    <dgm:cxn modelId="{23C9E14C-4113-409B-A992-C01750985EE1}" type="presParOf" srcId="{D858F4F7-981A-4DE1-B554-D31B2BB5D0EE}" destId="{5655442D-49BD-48B1-A8E3-7F7CEC2878F7}" srcOrd="0" destOrd="0" presId="urn:microsoft.com/office/officeart/2005/8/layout/hierarchy2"/>
    <dgm:cxn modelId="{A081C060-F32F-4543-962C-209B8EB5C91E}" type="presParOf" srcId="{D858F4F7-981A-4DE1-B554-D31B2BB5D0EE}" destId="{673A3357-1299-48AB-BECD-0E46583A6B38}" srcOrd="1" destOrd="0" presId="urn:microsoft.com/office/officeart/2005/8/layout/hierarchy2"/>
    <dgm:cxn modelId="{FD3ADFD3-83CD-4689-9C14-BA5E01CA7147}" type="presParOf" srcId="{673A3357-1299-48AB-BECD-0E46583A6B38}" destId="{986256CA-AB4B-4A22-9838-FB7E3ECC06C7}" srcOrd="0" destOrd="0" presId="urn:microsoft.com/office/officeart/2005/8/layout/hierarchy2"/>
    <dgm:cxn modelId="{E3C200D8-34EA-4CC9-AFF5-BEA84C968394}" type="presParOf" srcId="{986256CA-AB4B-4A22-9838-FB7E3ECC06C7}" destId="{310A6CE0-BB45-4FEB-AE3B-CF720124C58D}" srcOrd="0" destOrd="0" presId="urn:microsoft.com/office/officeart/2005/8/layout/hierarchy2"/>
    <dgm:cxn modelId="{3CF09A51-A9B4-41DD-9C23-25D9DA9E555A}" type="presParOf" srcId="{673A3357-1299-48AB-BECD-0E46583A6B38}" destId="{75140E7B-86C8-4D14-B4F1-E3B32ABC29CB}" srcOrd="1" destOrd="0" presId="urn:microsoft.com/office/officeart/2005/8/layout/hierarchy2"/>
    <dgm:cxn modelId="{FB7327E9-E211-4A8B-8E9C-6623F915C14D}" type="presParOf" srcId="{75140E7B-86C8-4D14-B4F1-E3B32ABC29CB}" destId="{D9E9EFFB-7F12-4613-8999-E9045D106EDE}" srcOrd="0" destOrd="0" presId="urn:microsoft.com/office/officeart/2005/8/layout/hierarchy2"/>
    <dgm:cxn modelId="{ED6950F9-F192-4174-BB50-C7D773802BB6}" type="presParOf" srcId="{75140E7B-86C8-4D14-B4F1-E3B32ABC29CB}" destId="{79B51C28-3484-4137-8C23-38B3446E80FB}" srcOrd="1" destOrd="0" presId="urn:microsoft.com/office/officeart/2005/8/layout/hierarchy2"/>
    <dgm:cxn modelId="{6D03286C-8773-4863-AB67-137A90589287}" type="presParOf" srcId="{79B51C28-3484-4137-8C23-38B3446E80FB}" destId="{EACBB447-8B41-45F8-8EB1-1DCBC5BB413F}" srcOrd="0" destOrd="0" presId="urn:microsoft.com/office/officeart/2005/8/layout/hierarchy2"/>
    <dgm:cxn modelId="{EEA51CBA-A7D8-4DD4-91B7-97748AD59415}" type="presParOf" srcId="{EACBB447-8B41-45F8-8EB1-1DCBC5BB413F}" destId="{860E79C0-D22F-4785-8D7F-4DB622F8C66C}" srcOrd="0" destOrd="0" presId="urn:microsoft.com/office/officeart/2005/8/layout/hierarchy2"/>
    <dgm:cxn modelId="{CFD04A5F-CF55-463A-B4AF-E1E16EC8EF24}" type="presParOf" srcId="{79B51C28-3484-4137-8C23-38B3446E80FB}" destId="{8DE6649D-059E-48DD-BC29-FB71C4B14892}" srcOrd="1" destOrd="0" presId="urn:microsoft.com/office/officeart/2005/8/layout/hierarchy2"/>
    <dgm:cxn modelId="{6835B8D0-2956-4813-8147-6B7F79BE26F7}" type="presParOf" srcId="{8DE6649D-059E-48DD-BC29-FB71C4B14892}" destId="{8EA0AD67-9829-4E41-B18A-575083D55B8C}" srcOrd="0" destOrd="0" presId="urn:microsoft.com/office/officeart/2005/8/layout/hierarchy2"/>
    <dgm:cxn modelId="{764AD6B4-2876-4E23-AC54-C8C582E51836}" type="presParOf" srcId="{8DE6649D-059E-48DD-BC29-FB71C4B14892}" destId="{37A8731D-23A5-4D1A-9534-A2577492DA60}" srcOrd="1" destOrd="0" presId="urn:microsoft.com/office/officeart/2005/8/layout/hierarchy2"/>
    <dgm:cxn modelId="{6637FD85-B44C-4B27-8744-7BBEF5760450}" type="presParOf" srcId="{79B51C28-3484-4137-8C23-38B3446E80FB}" destId="{0E416D10-45E6-4CB8-BEAA-6BF57C83FAD7}" srcOrd="2" destOrd="0" presId="urn:microsoft.com/office/officeart/2005/8/layout/hierarchy2"/>
    <dgm:cxn modelId="{8412D158-1647-4A19-A32A-E8D29DCDC3E1}" type="presParOf" srcId="{0E416D10-45E6-4CB8-BEAA-6BF57C83FAD7}" destId="{6BD9F8FA-5611-44AA-8DCE-089895EC6798}" srcOrd="0" destOrd="0" presId="urn:microsoft.com/office/officeart/2005/8/layout/hierarchy2"/>
    <dgm:cxn modelId="{4FC62240-6377-4420-94E8-E3BE9A9729CD}" type="presParOf" srcId="{79B51C28-3484-4137-8C23-38B3446E80FB}" destId="{57233740-6269-4BA9-8A32-0735E46085B3}" srcOrd="3" destOrd="0" presId="urn:microsoft.com/office/officeart/2005/8/layout/hierarchy2"/>
    <dgm:cxn modelId="{ECD97C3B-80CF-4C69-9219-F1A77C8C849E}" type="presParOf" srcId="{57233740-6269-4BA9-8A32-0735E46085B3}" destId="{3ACA15AF-FD2E-415E-8985-9DE790F31182}" srcOrd="0" destOrd="0" presId="urn:microsoft.com/office/officeart/2005/8/layout/hierarchy2"/>
    <dgm:cxn modelId="{90951B0E-4893-47FC-AFC7-02AB6AF8B101}" type="presParOf" srcId="{57233740-6269-4BA9-8A32-0735E46085B3}" destId="{57B67E29-9754-4865-BA02-410FAEE910E9}" srcOrd="1" destOrd="0" presId="urn:microsoft.com/office/officeart/2005/8/layout/hierarchy2"/>
    <dgm:cxn modelId="{9D055C17-551A-455D-A0B3-71C8FA07856D}" type="presParOf" srcId="{79B51C28-3484-4137-8C23-38B3446E80FB}" destId="{65722E4F-E48F-4AC9-BEE0-B867FB5FC242}" srcOrd="4" destOrd="0" presId="urn:microsoft.com/office/officeart/2005/8/layout/hierarchy2"/>
    <dgm:cxn modelId="{75DDB319-66F1-4E51-AEB4-A8408CA25469}" type="presParOf" srcId="{65722E4F-E48F-4AC9-BEE0-B867FB5FC242}" destId="{5C1B4568-C7AC-4A5B-9C19-60E2B50EA368}" srcOrd="0" destOrd="0" presId="urn:microsoft.com/office/officeart/2005/8/layout/hierarchy2"/>
    <dgm:cxn modelId="{1D1DBDE3-4532-4436-A2D4-BE4239934361}" type="presParOf" srcId="{79B51C28-3484-4137-8C23-38B3446E80FB}" destId="{4DF359C5-00EE-42EA-9C65-3D7E6EC0E1B0}" srcOrd="5" destOrd="0" presId="urn:microsoft.com/office/officeart/2005/8/layout/hierarchy2"/>
    <dgm:cxn modelId="{2E677F44-EE8B-4C8C-B873-6BC9BD60744C}" type="presParOf" srcId="{4DF359C5-00EE-42EA-9C65-3D7E6EC0E1B0}" destId="{31FC2662-F45C-468C-8453-2266E04130C4}" srcOrd="0" destOrd="0" presId="urn:microsoft.com/office/officeart/2005/8/layout/hierarchy2"/>
    <dgm:cxn modelId="{2967CBC1-F5E7-424A-A04B-5AE9416B9BC6}" type="presParOf" srcId="{4DF359C5-00EE-42EA-9C65-3D7E6EC0E1B0}" destId="{B0487E40-8572-4305-847D-0968CD3DE526}" srcOrd="1" destOrd="0" presId="urn:microsoft.com/office/officeart/2005/8/layout/hierarchy2"/>
    <dgm:cxn modelId="{C03BF2FC-004F-402B-B62D-E8F84672696A}" type="presParOf" srcId="{673A3357-1299-48AB-BECD-0E46583A6B38}" destId="{78FE970B-D0DD-41BA-9105-626BC95635DD}" srcOrd="2" destOrd="0" presId="urn:microsoft.com/office/officeart/2005/8/layout/hierarchy2"/>
    <dgm:cxn modelId="{8017DE06-69DD-411A-AA31-46A4A319BB55}" type="presParOf" srcId="{78FE970B-D0DD-41BA-9105-626BC95635DD}" destId="{047440B4-DDA0-4CC5-A81E-238919240D11}" srcOrd="0" destOrd="0" presId="urn:microsoft.com/office/officeart/2005/8/layout/hierarchy2"/>
    <dgm:cxn modelId="{53681EDF-C96A-4D8B-9F00-765785CFF014}" type="presParOf" srcId="{673A3357-1299-48AB-BECD-0E46583A6B38}" destId="{B628B841-B35B-4617-B421-62F9AED9DDFA}" srcOrd="3" destOrd="0" presId="urn:microsoft.com/office/officeart/2005/8/layout/hierarchy2"/>
    <dgm:cxn modelId="{A606D3DF-3B55-4006-8BAE-BF503394A9FE}" type="presParOf" srcId="{B628B841-B35B-4617-B421-62F9AED9DDFA}" destId="{51E26A50-0BBF-446F-B703-7386E4718463}" srcOrd="0" destOrd="0" presId="urn:microsoft.com/office/officeart/2005/8/layout/hierarchy2"/>
    <dgm:cxn modelId="{1B8AB925-5277-41B4-A8BE-7663CCC4617B}" type="presParOf" srcId="{B628B841-B35B-4617-B421-62F9AED9DDFA}" destId="{34CDCC0E-3058-4569-9EC4-D8220E1743F4}" srcOrd="1" destOrd="0" presId="urn:microsoft.com/office/officeart/2005/8/layout/hierarchy2"/>
    <dgm:cxn modelId="{4AC39438-8B38-426D-A784-D18389CA2051}" type="presParOf" srcId="{34CDCC0E-3058-4569-9EC4-D8220E1743F4}" destId="{D3C766D2-8BED-4E18-8DFA-1E51A184BEF7}" srcOrd="0" destOrd="0" presId="urn:microsoft.com/office/officeart/2005/8/layout/hierarchy2"/>
    <dgm:cxn modelId="{06BAF51C-0F85-4497-8C67-AD43E9ED09D4}" type="presParOf" srcId="{D3C766D2-8BED-4E18-8DFA-1E51A184BEF7}" destId="{EE1D2D32-2958-4AFE-B435-56031F426181}" srcOrd="0" destOrd="0" presId="urn:microsoft.com/office/officeart/2005/8/layout/hierarchy2"/>
    <dgm:cxn modelId="{62AAC58E-3C48-460A-94F5-796454427832}" type="presParOf" srcId="{34CDCC0E-3058-4569-9EC4-D8220E1743F4}" destId="{16FB8794-ECD8-4BFE-ADE8-2E101164CE9D}" srcOrd="1" destOrd="0" presId="urn:microsoft.com/office/officeart/2005/8/layout/hierarchy2"/>
    <dgm:cxn modelId="{B8B06C84-A00D-47A6-874E-94E71D066029}" type="presParOf" srcId="{16FB8794-ECD8-4BFE-ADE8-2E101164CE9D}" destId="{91E707AD-7FF9-41FE-9DBD-B127CC66A5F6}" srcOrd="0" destOrd="0" presId="urn:microsoft.com/office/officeart/2005/8/layout/hierarchy2"/>
    <dgm:cxn modelId="{5E0AC2CD-BA76-4A68-8B55-C2043863FCAA}" type="presParOf" srcId="{16FB8794-ECD8-4BFE-ADE8-2E101164CE9D}" destId="{D8DFA4A5-8226-41C7-AD51-2323A8520A5C}" srcOrd="1" destOrd="0" presId="urn:microsoft.com/office/officeart/2005/8/layout/hierarchy2"/>
    <dgm:cxn modelId="{BB18E4A1-B012-40BE-A019-BA99365C237E}" type="presParOf" srcId="{34CDCC0E-3058-4569-9EC4-D8220E1743F4}" destId="{ACA8BB8D-BC30-4686-B1C9-4D6D44541578}" srcOrd="2" destOrd="0" presId="urn:microsoft.com/office/officeart/2005/8/layout/hierarchy2"/>
    <dgm:cxn modelId="{50F4B241-B709-4A56-9F27-E01DDD94E354}" type="presParOf" srcId="{ACA8BB8D-BC30-4686-B1C9-4D6D44541578}" destId="{186F3B01-7E4C-4515-9F0E-87057DBCBD9D}" srcOrd="0" destOrd="0" presId="urn:microsoft.com/office/officeart/2005/8/layout/hierarchy2"/>
    <dgm:cxn modelId="{AA7BC871-B4C3-4ADC-9ED8-AEF493433B47}" type="presParOf" srcId="{34CDCC0E-3058-4569-9EC4-D8220E1743F4}" destId="{915B2062-73C7-4FFB-8027-AD434A68345B}" srcOrd="3" destOrd="0" presId="urn:microsoft.com/office/officeart/2005/8/layout/hierarchy2"/>
    <dgm:cxn modelId="{F0570A0D-48D5-4E77-B123-C31A69CCCD2C}" type="presParOf" srcId="{915B2062-73C7-4FFB-8027-AD434A68345B}" destId="{D4973214-7826-4C6F-A636-337DBF076812}" srcOrd="0" destOrd="0" presId="urn:microsoft.com/office/officeart/2005/8/layout/hierarchy2"/>
    <dgm:cxn modelId="{793A551C-6A39-43C0-AA53-78B91E8C5F5A}" type="presParOf" srcId="{915B2062-73C7-4FFB-8027-AD434A68345B}" destId="{CAC9831D-EB41-4D0B-868A-FBA5E9B850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DFDE1-5E9F-4796-B3C6-1203CF4A1BF3}">
      <dsp:nvSpPr>
        <dsp:cNvPr id="0" name=""/>
        <dsp:cNvSpPr/>
      </dsp:nvSpPr>
      <dsp:spPr>
        <a:xfrm>
          <a:off x="9323129" y="1838246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Gandhi Sans" pitchFamily="50" charset="0"/>
            </a:rPr>
            <a:t>Mejora del aprendizaje</a:t>
          </a:r>
          <a:endParaRPr lang="es-MX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9346089" y="1861206"/>
        <a:ext cx="1521906" cy="737993"/>
      </dsp:txXfrm>
    </dsp:sp>
    <dsp:sp modelId="{5655442D-49BD-48B1-A8E3-7F7CEC2878F7}">
      <dsp:nvSpPr>
        <dsp:cNvPr id="0" name=""/>
        <dsp:cNvSpPr/>
      </dsp:nvSpPr>
      <dsp:spPr>
        <a:xfrm>
          <a:off x="2466607" y="2029662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Gandhi Sans" pitchFamily="50" charset="0"/>
            </a:rPr>
            <a:t>Evaluación Interna. Aprender en la escuela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2489567" y="2052622"/>
        <a:ext cx="1521906" cy="737993"/>
      </dsp:txXfrm>
    </dsp:sp>
    <dsp:sp modelId="{986256CA-AB4B-4A22-9838-FB7E3ECC06C7}">
      <dsp:nvSpPr>
        <dsp:cNvPr id="0" name=""/>
        <dsp:cNvSpPr/>
      </dsp:nvSpPr>
      <dsp:spPr>
        <a:xfrm rot="17945813">
          <a:off x="3703185" y="1842119"/>
          <a:ext cx="12896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9628" y="16062"/>
              </a:lnTo>
            </a:path>
          </a:pathLst>
        </a:custGeom>
        <a:noFill/>
        <a:ln w="25400" cap="flat" cmpd="sng" algn="ctr">
          <a:solidFill>
            <a:srgbClr val="9CBC5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4315758" y="1825940"/>
        <a:ext cx="64481" cy="64481"/>
      </dsp:txXfrm>
    </dsp:sp>
    <dsp:sp modelId="{D9E9EFFB-7F12-4613-8999-E9045D106EDE}">
      <dsp:nvSpPr>
        <dsp:cNvPr id="0" name=""/>
        <dsp:cNvSpPr/>
      </dsp:nvSpPr>
      <dsp:spPr>
        <a:xfrm>
          <a:off x="4661564" y="90278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Marco Normativo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4684524" y="925747"/>
        <a:ext cx="1521906" cy="737993"/>
      </dsp:txXfrm>
    </dsp:sp>
    <dsp:sp modelId="{EACBB447-8B41-45F8-8EB1-1DCBC5BB413F}">
      <dsp:nvSpPr>
        <dsp:cNvPr id="0" name=""/>
        <dsp:cNvSpPr/>
      </dsp:nvSpPr>
      <dsp:spPr>
        <a:xfrm rot="18289469">
          <a:off x="5993867" y="827931"/>
          <a:ext cx="10981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8178" y="160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6515502" y="816539"/>
        <a:ext cx="54908" cy="54908"/>
      </dsp:txXfrm>
    </dsp:sp>
    <dsp:sp modelId="{8EA0AD67-9829-4E41-B18A-575083D55B8C}">
      <dsp:nvSpPr>
        <dsp:cNvPr id="0" name=""/>
        <dsp:cNvSpPr/>
      </dsp:nvSpPr>
      <dsp:spPr>
        <a:xfrm>
          <a:off x="6856521" y="1286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Reforma al Artículo 3º.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6879481" y="24246"/>
        <a:ext cx="1521906" cy="737993"/>
      </dsp:txXfrm>
    </dsp:sp>
    <dsp:sp modelId="{0E416D10-45E6-4CB8-BEAA-6BF57C83FAD7}">
      <dsp:nvSpPr>
        <dsp:cNvPr id="0" name=""/>
        <dsp:cNvSpPr/>
      </dsp:nvSpPr>
      <dsp:spPr>
        <a:xfrm>
          <a:off x="6229391" y="1278681"/>
          <a:ext cx="62713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7130" y="160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6527278" y="1279065"/>
        <a:ext cx="31356" cy="31356"/>
      </dsp:txXfrm>
    </dsp:sp>
    <dsp:sp modelId="{3ACA15AF-FD2E-415E-8985-9DE790F31182}">
      <dsp:nvSpPr>
        <dsp:cNvPr id="0" name=""/>
        <dsp:cNvSpPr/>
      </dsp:nvSpPr>
      <dsp:spPr>
        <a:xfrm>
          <a:off x="6856521" y="90278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Leyes Secundarias 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6879481" y="925747"/>
        <a:ext cx="1521906" cy="737993"/>
      </dsp:txXfrm>
    </dsp:sp>
    <dsp:sp modelId="{65722E4F-E48F-4AC9-BEE0-B867FB5FC242}">
      <dsp:nvSpPr>
        <dsp:cNvPr id="0" name=""/>
        <dsp:cNvSpPr/>
      </dsp:nvSpPr>
      <dsp:spPr>
        <a:xfrm rot="3310531">
          <a:off x="5993867" y="1729431"/>
          <a:ext cx="10981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8178" y="160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6515502" y="1718039"/>
        <a:ext cx="54908" cy="54908"/>
      </dsp:txXfrm>
    </dsp:sp>
    <dsp:sp modelId="{31FC2662-F45C-468C-8453-2266E04130C4}">
      <dsp:nvSpPr>
        <dsp:cNvPr id="0" name=""/>
        <dsp:cNvSpPr/>
      </dsp:nvSpPr>
      <dsp:spPr>
        <a:xfrm>
          <a:off x="6856521" y="180428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Enfoque  Formativo  Mejora Escolar</a:t>
          </a:r>
          <a:endParaRPr lang="es-MX" sz="1500" b="1" kern="1200" dirty="0" smtClean="0">
            <a:solidFill>
              <a:schemeClr val="tx1"/>
            </a:solidFill>
            <a:latin typeface="Gandhi Sans" pitchFamily="50" charset="0"/>
          </a:endParaRPr>
        </a:p>
      </dsp:txBody>
      <dsp:txXfrm>
        <a:off x="6879481" y="1827247"/>
        <a:ext cx="1521906" cy="737993"/>
      </dsp:txXfrm>
    </dsp:sp>
    <dsp:sp modelId="{78FE970B-D0DD-41BA-9105-626BC95635DD}">
      <dsp:nvSpPr>
        <dsp:cNvPr id="0" name=""/>
        <dsp:cNvSpPr/>
      </dsp:nvSpPr>
      <dsp:spPr>
        <a:xfrm rot="3654187">
          <a:off x="3703185" y="2968994"/>
          <a:ext cx="12896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9628" y="1606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4315758" y="2952816"/>
        <a:ext cx="64481" cy="64481"/>
      </dsp:txXfrm>
    </dsp:sp>
    <dsp:sp modelId="{51E26A50-0BBF-446F-B703-7386E4718463}">
      <dsp:nvSpPr>
        <dsp:cNvPr id="0" name=""/>
        <dsp:cNvSpPr/>
      </dsp:nvSpPr>
      <dsp:spPr>
        <a:xfrm>
          <a:off x="4661564" y="315653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Perfil, Parámetros e indicadores 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4684524" y="3179497"/>
        <a:ext cx="1521906" cy="737993"/>
      </dsp:txXfrm>
    </dsp:sp>
    <dsp:sp modelId="{D3C766D2-8BED-4E18-8DFA-1E51A184BEF7}">
      <dsp:nvSpPr>
        <dsp:cNvPr id="0" name=""/>
        <dsp:cNvSpPr/>
      </dsp:nvSpPr>
      <dsp:spPr>
        <a:xfrm rot="19457599">
          <a:off x="6156799" y="3307057"/>
          <a:ext cx="7723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2313" y="160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6523648" y="3303811"/>
        <a:ext cx="38615" cy="38615"/>
      </dsp:txXfrm>
    </dsp:sp>
    <dsp:sp modelId="{91E707AD-7FF9-41FE-9DBD-B127CC66A5F6}">
      <dsp:nvSpPr>
        <dsp:cNvPr id="0" name=""/>
        <dsp:cNvSpPr/>
      </dsp:nvSpPr>
      <dsp:spPr>
        <a:xfrm>
          <a:off x="6856521" y="270578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Evaluación del Desempeño Docente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6879481" y="2728747"/>
        <a:ext cx="1521906" cy="737993"/>
      </dsp:txXfrm>
    </dsp:sp>
    <dsp:sp modelId="{ACA8BB8D-BC30-4686-B1C9-4D6D44541578}">
      <dsp:nvSpPr>
        <dsp:cNvPr id="0" name=""/>
        <dsp:cNvSpPr/>
      </dsp:nvSpPr>
      <dsp:spPr>
        <a:xfrm rot="2142401">
          <a:off x="6156799" y="3757807"/>
          <a:ext cx="7723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2313" y="160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Gandhi Sans" pitchFamily="50" charset="0"/>
          </a:endParaRPr>
        </a:p>
      </dsp:txBody>
      <dsp:txXfrm>
        <a:off x="6523648" y="3754561"/>
        <a:ext cx="38615" cy="38615"/>
      </dsp:txXfrm>
    </dsp:sp>
    <dsp:sp modelId="{D4973214-7826-4C6F-A636-337DBF076812}">
      <dsp:nvSpPr>
        <dsp:cNvPr id="0" name=""/>
        <dsp:cNvSpPr/>
      </dsp:nvSpPr>
      <dsp:spPr>
        <a:xfrm>
          <a:off x="6856521" y="3607287"/>
          <a:ext cx="1567826" cy="78391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  <a:latin typeface="Gandhi Sans" pitchFamily="50" charset="0"/>
            </a:rPr>
            <a:t>Evaluación Externa</a:t>
          </a:r>
          <a:endParaRPr lang="es-ES" sz="1500" b="1" kern="1200" dirty="0">
            <a:solidFill>
              <a:schemeClr val="tx1"/>
            </a:solidFill>
            <a:latin typeface="Gandhi Sans" pitchFamily="50" charset="0"/>
          </a:endParaRPr>
        </a:p>
      </dsp:txBody>
      <dsp:txXfrm>
        <a:off x="6879481" y="3630247"/>
        <a:ext cx="1521906" cy="73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SEV_horizontal.jpg"/>
          <p:cNvPicPr>
            <a:picLocks noChangeAspect="1"/>
          </p:cNvPicPr>
          <p:nvPr userDrawn="1"/>
        </p:nvPicPr>
        <p:blipFill>
          <a:blip r:embed="rId2" cstate="print"/>
          <a:srcRect t="13347" b="13243"/>
          <a:stretch>
            <a:fillRect/>
          </a:stretch>
        </p:blipFill>
        <p:spPr>
          <a:xfrm>
            <a:off x="251520" y="219704"/>
            <a:ext cx="1944216" cy="665673"/>
          </a:xfrm>
          <a:prstGeom prst="rect">
            <a:avLst/>
          </a:prstGeom>
        </p:spPr>
      </p:pic>
      <p:grpSp>
        <p:nvGrpSpPr>
          <p:cNvPr id="12" name="11 Grupo"/>
          <p:cNvGrpSpPr/>
          <p:nvPr userDrawn="1"/>
        </p:nvGrpSpPr>
        <p:grpSpPr>
          <a:xfrm>
            <a:off x="0" y="6041088"/>
            <a:ext cx="9145016" cy="558902"/>
            <a:chOff x="0" y="6041088"/>
            <a:chExt cx="9145016" cy="558902"/>
          </a:xfrm>
        </p:grpSpPr>
        <p:pic>
          <p:nvPicPr>
            <p:cNvPr id="10" name="9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l="5774"/>
            <a:stretch>
              <a:fillRect/>
            </a:stretch>
          </p:blipFill>
          <p:spPr>
            <a:xfrm>
              <a:off x="4059318" y="6043726"/>
              <a:ext cx="4104456" cy="556264"/>
            </a:xfrm>
            <a:prstGeom prst="rect">
              <a:avLst/>
            </a:prstGeom>
          </p:spPr>
        </p:pic>
        <p:pic>
          <p:nvPicPr>
            <p:cNvPr id="8" name="7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r="6612"/>
            <a:stretch>
              <a:fillRect/>
            </a:stretch>
          </p:blipFill>
          <p:spPr>
            <a:xfrm>
              <a:off x="0" y="6041088"/>
              <a:ext cx="4067944" cy="556264"/>
            </a:xfrm>
            <a:prstGeom prst="rect">
              <a:avLst/>
            </a:prstGeom>
          </p:spPr>
        </p:pic>
        <p:pic>
          <p:nvPicPr>
            <p:cNvPr id="11" name="10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l="48754" r="12386"/>
            <a:stretch>
              <a:fillRect/>
            </a:stretch>
          </p:blipFill>
          <p:spPr>
            <a:xfrm>
              <a:off x="7452320" y="6041088"/>
              <a:ext cx="1692696" cy="556264"/>
            </a:xfrm>
            <a:prstGeom prst="rect">
              <a:avLst/>
            </a:prstGeom>
          </p:spPr>
        </p:pic>
      </p:grpSp>
      <p:grpSp>
        <p:nvGrpSpPr>
          <p:cNvPr id="14" name="13 Grupo"/>
          <p:cNvGrpSpPr/>
          <p:nvPr userDrawn="1"/>
        </p:nvGrpSpPr>
        <p:grpSpPr>
          <a:xfrm>
            <a:off x="3686056" y="332362"/>
            <a:ext cx="5292080" cy="400110"/>
            <a:chOff x="3135608" y="359658"/>
            <a:chExt cx="5292080" cy="400110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3135608" y="359658"/>
              <a:ext cx="52920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100" b="1" dirty="0" smtClean="0">
                  <a:latin typeface="Trajan Pro" pitchFamily="18" charset="0"/>
                  <a:cs typeface="Arial" panose="020B0604020202020204" pitchFamily="34" charset="0"/>
                </a:rPr>
                <a:t>Subsecretaría de Educación Básica</a:t>
              </a:r>
            </a:p>
            <a:p>
              <a:pPr algn="r"/>
              <a:r>
                <a:rPr lang="es-MX" sz="900" b="1" dirty="0" smtClean="0">
                  <a:latin typeface="Trajan Pro" pitchFamily="18" charset="0"/>
                  <a:cs typeface="Arial" panose="020B0604020202020204" pitchFamily="34" charset="0"/>
                </a:rPr>
                <a:t>Coordinación Estatal de Actualización Magisterial</a:t>
              </a:r>
            </a:p>
          </p:txBody>
        </p:sp>
        <p:cxnSp>
          <p:nvCxnSpPr>
            <p:cNvPr id="15" name="14 Conector recto"/>
            <p:cNvCxnSpPr/>
            <p:nvPr userDrawn="1"/>
          </p:nvCxnSpPr>
          <p:spPr>
            <a:xfrm flipH="1">
              <a:off x="4732757" y="719992"/>
              <a:ext cx="36360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933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3989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995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SEV_horizontal.jpg"/>
          <p:cNvPicPr>
            <a:picLocks noChangeAspect="1"/>
          </p:cNvPicPr>
          <p:nvPr userDrawn="1"/>
        </p:nvPicPr>
        <p:blipFill>
          <a:blip r:embed="rId2" cstate="print"/>
          <a:srcRect t="13347" b="13243"/>
          <a:stretch>
            <a:fillRect/>
          </a:stretch>
        </p:blipFill>
        <p:spPr>
          <a:xfrm>
            <a:off x="251520" y="219704"/>
            <a:ext cx="1944216" cy="665673"/>
          </a:xfrm>
          <a:prstGeom prst="rect">
            <a:avLst/>
          </a:prstGeom>
        </p:spPr>
      </p:pic>
      <p:grpSp>
        <p:nvGrpSpPr>
          <p:cNvPr id="12" name="11 Grupo"/>
          <p:cNvGrpSpPr/>
          <p:nvPr userDrawn="1"/>
        </p:nvGrpSpPr>
        <p:grpSpPr>
          <a:xfrm>
            <a:off x="3686056" y="332362"/>
            <a:ext cx="5292080" cy="400110"/>
            <a:chOff x="3135608" y="359658"/>
            <a:chExt cx="5292080" cy="400110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3135608" y="359658"/>
              <a:ext cx="52920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100" b="1" dirty="0" smtClean="0">
                  <a:latin typeface="Trajan Pro" pitchFamily="18" charset="0"/>
                  <a:cs typeface="Arial" panose="020B0604020202020204" pitchFamily="34" charset="0"/>
                </a:rPr>
                <a:t>Subsecretaría de Educación Básica</a:t>
              </a:r>
            </a:p>
            <a:p>
              <a:pPr algn="r"/>
              <a:r>
                <a:rPr lang="es-MX" sz="900" b="1" dirty="0" smtClean="0">
                  <a:latin typeface="Trajan Pro" pitchFamily="18" charset="0"/>
                  <a:cs typeface="Arial" panose="020B0604020202020204" pitchFamily="34" charset="0"/>
                </a:rPr>
                <a:t>Coordinación Estatal de Actualización Magisterial</a:t>
              </a:r>
            </a:p>
          </p:txBody>
        </p:sp>
        <p:cxnSp>
          <p:nvCxnSpPr>
            <p:cNvPr id="18" name="17 Conector recto"/>
            <p:cNvCxnSpPr/>
            <p:nvPr userDrawn="1"/>
          </p:nvCxnSpPr>
          <p:spPr>
            <a:xfrm flipH="1">
              <a:off x="4732757" y="719992"/>
              <a:ext cx="36360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252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497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EV_horizontal.jpg"/>
          <p:cNvPicPr>
            <a:picLocks noChangeAspect="1"/>
          </p:cNvPicPr>
          <p:nvPr userDrawn="1"/>
        </p:nvPicPr>
        <p:blipFill>
          <a:blip r:embed="rId2" cstate="print"/>
          <a:srcRect t="13347" b="13243"/>
          <a:stretch>
            <a:fillRect/>
          </a:stretch>
        </p:blipFill>
        <p:spPr>
          <a:xfrm>
            <a:off x="251520" y="219704"/>
            <a:ext cx="1944216" cy="665673"/>
          </a:xfrm>
          <a:prstGeom prst="rect">
            <a:avLst/>
          </a:prstGeom>
        </p:spPr>
      </p:pic>
      <p:grpSp>
        <p:nvGrpSpPr>
          <p:cNvPr id="9" name="8 Grupo"/>
          <p:cNvGrpSpPr/>
          <p:nvPr userDrawn="1"/>
        </p:nvGrpSpPr>
        <p:grpSpPr>
          <a:xfrm>
            <a:off x="0" y="6041088"/>
            <a:ext cx="9145016" cy="558902"/>
            <a:chOff x="0" y="6041088"/>
            <a:chExt cx="9145016" cy="558902"/>
          </a:xfrm>
        </p:grpSpPr>
        <p:pic>
          <p:nvPicPr>
            <p:cNvPr id="10" name="9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l="5774"/>
            <a:stretch>
              <a:fillRect/>
            </a:stretch>
          </p:blipFill>
          <p:spPr>
            <a:xfrm>
              <a:off x="4059318" y="6043726"/>
              <a:ext cx="4104456" cy="556264"/>
            </a:xfrm>
            <a:prstGeom prst="rect">
              <a:avLst/>
            </a:prstGeom>
          </p:spPr>
        </p:pic>
        <p:pic>
          <p:nvPicPr>
            <p:cNvPr id="11" name="10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r="6612"/>
            <a:stretch>
              <a:fillRect/>
            </a:stretch>
          </p:blipFill>
          <p:spPr>
            <a:xfrm>
              <a:off x="0" y="6041088"/>
              <a:ext cx="4067944" cy="556264"/>
            </a:xfrm>
            <a:prstGeom prst="rect">
              <a:avLst/>
            </a:prstGeom>
          </p:spPr>
        </p:pic>
        <p:pic>
          <p:nvPicPr>
            <p:cNvPr id="12" name="11 Imagen" descr="pleca gris.jp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10000"/>
            </a:blip>
            <a:srcRect l="48754" r="12386"/>
            <a:stretch>
              <a:fillRect/>
            </a:stretch>
          </p:blipFill>
          <p:spPr>
            <a:xfrm>
              <a:off x="7452320" y="6041088"/>
              <a:ext cx="1692696" cy="556264"/>
            </a:xfrm>
            <a:prstGeom prst="rect">
              <a:avLst/>
            </a:prstGeom>
          </p:spPr>
        </p:pic>
      </p:grpSp>
      <p:grpSp>
        <p:nvGrpSpPr>
          <p:cNvPr id="13" name="12 Grupo"/>
          <p:cNvGrpSpPr/>
          <p:nvPr userDrawn="1"/>
        </p:nvGrpSpPr>
        <p:grpSpPr>
          <a:xfrm>
            <a:off x="3686056" y="332362"/>
            <a:ext cx="5292080" cy="400110"/>
            <a:chOff x="3135608" y="359658"/>
            <a:chExt cx="5292080" cy="400110"/>
          </a:xfrm>
        </p:grpSpPr>
        <p:sp>
          <p:nvSpPr>
            <p:cNvPr id="14" name="13 Rectángulo"/>
            <p:cNvSpPr/>
            <p:nvPr userDrawn="1"/>
          </p:nvSpPr>
          <p:spPr>
            <a:xfrm>
              <a:off x="3135608" y="359658"/>
              <a:ext cx="52920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100" b="1" dirty="0" smtClean="0">
                  <a:latin typeface="Trajan Pro" pitchFamily="18" charset="0"/>
                  <a:cs typeface="Arial" panose="020B0604020202020204" pitchFamily="34" charset="0"/>
                </a:rPr>
                <a:t>Subsecretaría de Educación Básica</a:t>
              </a:r>
            </a:p>
            <a:p>
              <a:pPr algn="r"/>
              <a:r>
                <a:rPr lang="es-MX" sz="900" b="1" dirty="0" smtClean="0">
                  <a:latin typeface="Trajan Pro" pitchFamily="18" charset="0"/>
                  <a:cs typeface="Arial" panose="020B0604020202020204" pitchFamily="34" charset="0"/>
                </a:rPr>
                <a:t>Coordinación Estatal de Actualización Magisterial</a:t>
              </a:r>
            </a:p>
          </p:txBody>
        </p:sp>
        <p:cxnSp>
          <p:nvCxnSpPr>
            <p:cNvPr id="15" name="14 Conector recto"/>
            <p:cNvCxnSpPr/>
            <p:nvPr userDrawn="1"/>
          </p:nvCxnSpPr>
          <p:spPr>
            <a:xfrm flipH="1">
              <a:off x="4732757" y="719992"/>
              <a:ext cx="36360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7056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0881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365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983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453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412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28A5-6DB7-4FE8-840C-85B7E1B91265}" type="datetimeFigureOut">
              <a:rPr lang="es-MX" smtClean="0"/>
              <a:pPr/>
              <a:t>13/07/2015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7096F-F84D-4F6D-8B13-1EBA3CC30B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016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eamveracruz@hotmail.com" TargetMode="External"/><Relationship Id="rId2" Type="http://schemas.openxmlformats.org/officeDocument/2006/relationships/hyperlink" Target="http://www.sev.gob.mx/actualizac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275856" y="2819760"/>
            <a:ext cx="5868144" cy="1182571"/>
          </a:xfrm>
          <a:prstGeom prst="rect">
            <a:avLst/>
          </a:prstGeom>
          <a:gradFill flip="none" rotWithShape="1">
            <a:gsLst>
              <a:gs pos="0">
                <a:srgbClr val="7EFE96"/>
              </a:gs>
              <a:gs pos="50000">
                <a:srgbClr val="BFF9C6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7289173" y="5710444"/>
            <a:ext cx="2071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latin typeface="Gandhi Sans" pitchFamily="50" charset="0"/>
                <a:cs typeface="Arial" panose="020B0604020202020204" pitchFamily="34" charset="0"/>
              </a:rPr>
              <a:t>Juli</a:t>
            </a:r>
            <a:r>
              <a:rPr lang="es-MX" sz="1500" b="1" dirty="0" smtClean="0">
                <a:latin typeface="Gandhi Sans" pitchFamily="50" charset="0"/>
                <a:cs typeface="Arial" panose="020B0604020202020204" pitchFamily="34" charset="0"/>
              </a:rPr>
              <a:t>o  </a:t>
            </a:r>
            <a:r>
              <a:rPr lang="es-MX" sz="1500" b="1" dirty="0" smtClean="0">
                <a:latin typeface="Gandhi Sans" pitchFamily="50" charset="0"/>
                <a:cs typeface="Arial" panose="020B0604020202020204" pitchFamily="34" charset="0"/>
              </a:rPr>
              <a:t>2015</a:t>
            </a:r>
            <a:endParaRPr lang="es-MX" sz="1500" b="1" dirty="0">
              <a:latin typeface="Gandhi Sans" pitchFamily="50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7712">
            <a:off x="851820" y="1288162"/>
            <a:ext cx="3376626" cy="436990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355600" dist="228600" dir="1200000" algn="tl" rotWithShape="0">
              <a:prstClr val="black">
                <a:alpha val="70000"/>
              </a:prstClr>
            </a:outerShdw>
          </a:effectLst>
          <a:scene3d>
            <a:camera prst="perspectiveContrastingLeftFacing" fov="0">
              <a:rot lat="433611" lon="824277" rev="21402635"/>
            </a:camera>
            <a:lightRig rig="threePt" dir="t"/>
          </a:scene3d>
          <a:sp3d extrusionH="76200" prstMaterial="dkEdge">
            <a:bevelT prst="angle"/>
            <a:extrusionClr>
              <a:schemeClr val="bg1">
                <a:lumMod val="50000"/>
              </a:schemeClr>
            </a:extrusionClr>
          </a:sp3d>
        </p:spPr>
      </p:pic>
      <p:sp>
        <p:nvSpPr>
          <p:cNvPr id="15" name="14 CuadroTexto"/>
          <p:cNvSpPr txBox="1"/>
          <p:nvPr/>
        </p:nvSpPr>
        <p:spPr>
          <a:xfrm>
            <a:off x="4427984" y="2979536"/>
            <a:ext cx="4716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latin typeface="Trajan Pro" pitchFamily="18" charset="0"/>
                <a:cs typeface="Arial" panose="020B0604020202020204" pitchFamily="34" charset="0"/>
              </a:rPr>
              <a:t>EVALUACIÓN INTERNA.</a:t>
            </a:r>
          </a:p>
          <a:p>
            <a:pPr algn="ctr"/>
            <a:r>
              <a:rPr lang="es-MX" sz="2200" b="1" dirty="0" smtClean="0">
                <a:latin typeface="Trajan Pro" pitchFamily="18" charset="0"/>
                <a:cs typeface="Arial" panose="020B0604020202020204" pitchFamily="34" charset="0"/>
              </a:rPr>
              <a:t>APRENDER EN LA ESCUELA</a:t>
            </a:r>
          </a:p>
        </p:txBody>
      </p:sp>
    </p:spTree>
    <p:extLst>
      <p:ext uri="{BB962C8B-B14F-4D97-AF65-F5344CB8AC3E}">
        <p14:creationId xmlns:p14="http://schemas.microsoft.com/office/powerpoint/2010/main" xmlns="" val="14453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03675" y="1556792"/>
            <a:ext cx="7920880" cy="1872208"/>
            <a:chOff x="603675" y="4265386"/>
            <a:chExt cx="7920880" cy="1872208"/>
          </a:xfrm>
        </p:grpSpPr>
        <p:sp>
          <p:nvSpPr>
            <p:cNvPr id="7" name="6 Rectángulo redondeado"/>
            <p:cNvSpPr/>
            <p:nvPr/>
          </p:nvSpPr>
          <p:spPr>
            <a:xfrm>
              <a:off x="603675" y="4265386"/>
              <a:ext cx="7920880" cy="1872208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999384" y="4434758"/>
              <a:ext cx="7129462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163638" indent="-1163638" algn="just">
                <a:defRPr/>
              </a:pPr>
              <a:r>
                <a:rPr lang="es-MX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Prioridades Generales: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La mejora del aprendizaje.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El imp</a:t>
              </a:r>
              <a:r>
                <a:rPr lang="es-MX" b="1" spc="30" dirty="0">
                  <a:latin typeface="Gandhi Sans" pitchFamily="50" charset="0"/>
                  <a:cs typeface="Arial" panose="020B0604020202020204" pitchFamily="34" charset="0"/>
                </a:rPr>
                <a:t>u</a:t>
              </a: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lso de la normalidad mínima.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Reducir el índice de deserción escolar.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Promover la convivencia escolar. </a:t>
              </a:r>
              <a:endParaRPr lang="es-MX" b="1" spc="30" dirty="0">
                <a:latin typeface="Gandhi Sans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11560" y="3861048"/>
            <a:ext cx="7920880" cy="1944216"/>
            <a:chOff x="611560" y="5301208"/>
            <a:chExt cx="7920880" cy="1944216"/>
          </a:xfrm>
        </p:grpSpPr>
        <p:sp>
          <p:nvSpPr>
            <p:cNvPr id="10" name="9 Rectángulo redondeado"/>
            <p:cNvSpPr/>
            <p:nvPr/>
          </p:nvSpPr>
          <p:spPr>
            <a:xfrm>
              <a:off x="611560" y="5301208"/>
              <a:ext cx="7920880" cy="1944216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99384" y="5528281"/>
              <a:ext cx="724502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63638" indent="-1163638" algn="just">
                <a:defRPr/>
              </a:pPr>
              <a:r>
                <a:rPr lang="es-MX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Condiciones Generales:</a:t>
              </a: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 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Fortalecimiento de los CTE y de Zona Escolar.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Descarga administrativa.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Fortalecimiento de la Supervisión Escolar.</a:t>
              </a:r>
            </a:p>
            <a:p>
              <a:pPr marL="2441575" indent="-285750" algn="just">
                <a:buFont typeface="Arial" panose="020B0604020202020204" pitchFamily="34" charset="0"/>
                <a:buChar char="•"/>
                <a:defRPr/>
              </a:pPr>
              <a:r>
                <a:rPr lang="es-MX" b="1" spc="30" dirty="0" smtClean="0">
                  <a:latin typeface="Gandhi Sans" pitchFamily="50" charset="0"/>
                  <a:cs typeface="Arial" panose="020B0604020202020204" pitchFamily="34" charset="0"/>
                </a:rPr>
                <a:t>Consejos Escolares de participación social.</a:t>
              </a:r>
              <a:endParaRPr lang="es-MX" b="1" spc="30" dirty="0">
                <a:latin typeface="Gandhi Sans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9</a:t>
            </a:r>
            <a:endParaRPr lang="es-MX" sz="100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36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0" y="1624086"/>
            <a:ext cx="3558263" cy="4320522"/>
          </a:xfrm>
          <a:ln w="28575">
            <a:solidFill>
              <a:schemeClr val="tx1"/>
            </a:solidFill>
          </a:ln>
        </p:spPr>
      </p:pic>
      <p:grpSp>
        <p:nvGrpSpPr>
          <p:cNvPr id="12" name="11 Grupo"/>
          <p:cNvGrpSpPr/>
          <p:nvPr/>
        </p:nvGrpSpPr>
        <p:grpSpPr>
          <a:xfrm>
            <a:off x="4776718" y="2019869"/>
            <a:ext cx="3864906" cy="3930554"/>
            <a:chOff x="611560" y="2163299"/>
            <a:chExt cx="7920880" cy="17281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2163299"/>
              <a:ext cx="7920880" cy="172819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254876" y="2324679"/>
              <a:ext cx="6712852" cy="1511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113" indent="-138113" algn="just"/>
              <a:endParaRPr lang="es-ES" b="1" dirty="0" smtClean="0">
                <a:solidFill>
                  <a:schemeClr val="tx1"/>
                </a:solidFill>
                <a:latin typeface="Gandhi Sans" pitchFamily="50" charset="0"/>
              </a:endParaRPr>
            </a:p>
            <a:p>
              <a:pPr marL="138113" indent="-138113" algn="ctr"/>
              <a:r>
                <a:rPr lang="es-ES" sz="2400" b="1" dirty="0" smtClean="0">
                  <a:solidFill>
                    <a:schemeClr val="tx1"/>
                  </a:solidFill>
                  <a:latin typeface="Gandhi Sans" pitchFamily="50" charset="0"/>
                </a:rPr>
                <a:t>Bloque 1. </a:t>
              </a:r>
            </a:p>
            <a:p>
              <a:pPr marL="138113" indent="-138113" algn="ctr"/>
              <a:r>
                <a:rPr lang="es-ES" sz="2400" b="1" u="sng" dirty="0" smtClean="0">
                  <a:solidFill>
                    <a:schemeClr val="tx1"/>
                  </a:solidFill>
                  <a:latin typeface="Gandhi Sans" pitchFamily="50" charset="0"/>
                </a:rPr>
                <a:t>No partimos de cero.</a:t>
              </a:r>
            </a:p>
            <a:p>
              <a:pPr marL="138113" indent="-138113" algn="just"/>
              <a:endParaRPr lang="es-ES" sz="2000" b="1" dirty="0" smtClean="0">
                <a:solidFill>
                  <a:schemeClr val="tx1"/>
                </a:solidFill>
                <a:latin typeface="Gandhi Sans" pitchFamily="50" charset="0"/>
              </a:endParaRPr>
            </a:p>
            <a:p>
              <a:pPr marL="138113" indent="-138113" algn="just">
                <a:buFont typeface="Arial" pitchFamily="34" charset="0"/>
                <a:buChar char="•"/>
              </a:pPr>
              <a:r>
                <a:rPr lang="es-ES" b="1" i="1" dirty="0" smtClean="0">
                  <a:solidFill>
                    <a:schemeClr val="tx1"/>
                  </a:solidFill>
                  <a:latin typeface="Gandhi Sans" pitchFamily="50" charset="0"/>
                </a:rPr>
                <a:t>En este bloque se recupera la experiencia acumulada en materia de evaluación interna en las escuelas de Educación Básica. Se revisa el marco normativo y los referentes teórico metodológicos.</a:t>
              </a: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5027203" y="15928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Trajan Pro" pitchFamily="18" charset="0"/>
              </a:rPr>
              <a:t>CONTENIDO DEL CURSO</a:t>
            </a:r>
            <a:endParaRPr lang="es-MX" dirty="0"/>
          </a:p>
        </p:txBody>
      </p: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pic>
        <p:nvPicPr>
          <p:cNvPr id="19" name="18 Imagen" descr="Bloqu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4881" y="2160152"/>
            <a:ext cx="666615" cy="64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10</a:t>
            </a:r>
            <a:endParaRPr lang="es-MX" sz="100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45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776718" y="1610436"/>
            <a:ext cx="3864906" cy="4339987"/>
            <a:chOff x="611560" y="2163299"/>
            <a:chExt cx="7920880" cy="17281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2163299"/>
              <a:ext cx="7920880" cy="172819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891259" y="2303110"/>
              <a:ext cx="7551959" cy="441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113" indent="-138113" algn="just"/>
              <a:endParaRPr lang="es-ES" b="1" dirty="0" smtClean="0">
                <a:solidFill>
                  <a:schemeClr val="tx1"/>
                </a:solidFill>
                <a:latin typeface="Gandhi Sans" pitchFamily="50" charset="0"/>
              </a:endParaRPr>
            </a:p>
            <a:p>
              <a:pPr marL="1160463" lvl="0" indent="-1160463" algn="ctr"/>
              <a:r>
                <a:rPr lang="es-ES" sz="2400" b="1" dirty="0">
                  <a:latin typeface="Gandhi Sans" pitchFamily="50" charset="0"/>
                </a:rPr>
                <a:t>Bloque </a:t>
              </a:r>
              <a:r>
                <a:rPr lang="es-ES" sz="2400" b="1" dirty="0" smtClean="0">
                  <a:latin typeface="Gandhi Sans" pitchFamily="50" charset="0"/>
                </a:rPr>
                <a:t>2.</a:t>
              </a:r>
            </a:p>
            <a:p>
              <a:pPr lvl="0" algn="ctr"/>
              <a:r>
                <a:rPr lang="es-ES" sz="2400" b="1" u="sng" dirty="0" smtClean="0">
                  <a:latin typeface="Gandhi Sans" pitchFamily="50" charset="0"/>
                </a:rPr>
                <a:t>Caminante </a:t>
              </a:r>
              <a:r>
                <a:rPr lang="es-ES" sz="2400" b="1" u="sng" dirty="0">
                  <a:latin typeface="Gandhi Sans" pitchFamily="50" charset="0"/>
                </a:rPr>
                <a:t>no </a:t>
              </a:r>
              <a:r>
                <a:rPr lang="es-ES" sz="2400" b="1" u="sng" dirty="0" smtClean="0">
                  <a:latin typeface="Gandhi Sans" pitchFamily="50" charset="0"/>
                </a:rPr>
                <a:t>hay camino.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pic>
        <p:nvPicPr>
          <p:cNvPr id="11" name="10 Imagen" descr="Bloqu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663" y="1728104"/>
            <a:ext cx="731079" cy="64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11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036023" y="3487360"/>
            <a:ext cx="3325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38113" algn="just">
              <a:buFont typeface="Arial" pitchFamily="34" charset="0"/>
              <a:buChar char="•"/>
            </a:pPr>
            <a:r>
              <a:rPr lang="es-ES" b="1" i="1" dirty="0" smtClean="0">
                <a:latin typeface="Gandhi Sans" pitchFamily="50" charset="0"/>
              </a:rPr>
              <a:t>En </a:t>
            </a:r>
            <a:r>
              <a:rPr lang="es-ES" b="1" i="1" dirty="0">
                <a:latin typeface="Gandhi Sans" pitchFamily="50" charset="0"/>
              </a:rPr>
              <a:t>este bloque los docentes se darán a la tarea de mirar a la escuela a fin de identificar problemáticas que dificultan o limitan el aprendizaje de los estudiantes.</a:t>
            </a:r>
          </a:p>
        </p:txBody>
      </p:sp>
      <p:pic>
        <p:nvPicPr>
          <p:cNvPr id="20" name="20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58" y="1624086"/>
            <a:ext cx="3556967" cy="432052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043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776718" y="1610436"/>
            <a:ext cx="3864906" cy="4339987"/>
            <a:chOff x="611560" y="2163299"/>
            <a:chExt cx="7920880" cy="17281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2163299"/>
              <a:ext cx="7920880" cy="172819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282847" y="2417101"/>
              <a:ext cx="6712852" cy="47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400" b="1" dirty="0" smtClean="0">
                  <a:latin typeface="Gandhi Sans" pitchFamily="50" charset="0"/>
                </a:rPr>
                <a:t>Bloque 3.</a:t>
              </a:r>
            </a:p>
            <a:p>
              <a:pPr lvl="0" algn="ctr"/>
              <a:r>
                <a:rPr lang="es-ES" sz="2400" b="1" u="sng" dirty="0" smtClean="0">
                  <a:latin typeface="Gandhi Sans" pitchFamily="50" charset="0"/>
                </a:rPr>
                <a:t>Aprendiendo </a:t>
              </a:r>
              <a:r>
                <a:rPr lang="es-ES" sz="2400" b="1" u="sng" dirty="0">
                  <a:latin typeface="Gandhi Sans" pitchFamily="50" charset="0"/>
                </a:rPr>
                <a:t>a tomar distancia</a:t>
              </a:r>
              <a:r>
                <a:rPr lang="es-ES" sz="2400" b="1" u="sng" dirty="0" smtClean="0">
                  <a:latin typeface="Gandhi Sans" pitchFamily="50" charset="0"/>
                </a:rPr>
                <a:t>.</a:t>
              </a:r>
              <a:endParaRPr lang="es-ES" sz="2400" b="1" u="sng" dirty="0">
                <a:latin typeface="Gandhi Sans" pitchFamily="50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pic>
        <p:nvPicPr>
          <p:cNvPr id="23" name="22 Imagen" descr="Bloqu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5431" y="1736293"/>
            <a:ext cx="709713" cy="64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12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064148" y="3676781"/>
            <a:ext cx="3275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lvl="0" indent="-138113" algn="just">
              <a:buFont typeface="Arial" pitchFamily="34" charset="0"/>
              <a:buChar char="•"/>
            </a:pPr>
            <a:r>
              <a:rPr lang="es-ES" b="1" i="1" dirty="0" smtClean="0">
                <a:latin typeface="Gandhi Sans" pitchFamily="50" charset="0"/>
              </a:rPr>
              <a:t>En </a:t>
            </a:r>
            <a:r>
              <a:rPr lang="es-ES" b="1" i="1" dirty="0">
                <a:latin typeface="Gandhi Sans" pitchFamily="50" charset="0"/>
              </a:rPr>
              <a:t>este bloque se revisará qué </a:t>
            </a:r>
            <a:r>
              <a:rPr lang="es-ES" b="1" i="1" dirty="0" smtClean="0">
                <a:latin typeface="Gandhi Sans" pitchFamily="50" charset="0"/>
              </a:rPr>
              <a:t>es la </a:t>
            </a:r>
            <a:r>
              <a:rPr lang="es-ES" b="1" i="1" dirty="0">
                <a:latin typeface="Gandhi Sans" pitchFamily="50" charset="0"/>
              </a:rPr>
              <a:t>evaluación </a:t>
            </a:r>
            <a:r>
              <a:rPr lang="es-ES" b="1" i="1" dirty="0" smtClean="0">
                <a:latin typeface="Gandhi Sans" pitchFamily="50" charset="0"/>
              </a:rPr>
              <a:t>externa, </a:t>
            </a:r>
            <a:r>
              <a:rPr lang="es-ES" b="1" i="1" dirty="0">
                <a:latin typeface="Gandhi Sans" pitchFamily="50" charset="0"/>
              </a:rPr>
              <a:t>reconociendo semejanzas y diferencias con la evaluación interna, así como la funcionalidad y el uso de los </a:t>
            </a:r>
            <a:r>
              <a:rPr lang="es-ES" b="1" i="1" dirty="0" smtClean="0">
                <a:latin typeface="Gandhi Sans" pitchFamily="50" charset="0"/>
              </a:rPr>
              <a:t>resultados educativos.</a:t>
            </a:r>
            <a:endParaRPr lang="es-ES" b="1" i="1" dirty="0">
              <a:latin typeface="Gandhi Sans" pitchFamily="50" charset="0"/>
            </a:endParaRPr>
          </a:p>
        </p:txBody>
      </p:sp>
      <p:pic>
        <p:nvPicPr>
          <p:cNvPr id="19" name="20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96" y="1624086"/>
            <a:ext cx="3556690" cy="432052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0524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776718" y="1610436"/>
            <a:ext cx="3864906" cy="4339987"/>
            <a:chOff x="611560" y="2163299"/>
            <a:chExt cx="7920880" cy="1728192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2163299"/>
              <a:ext cx="7920880" cy="172819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947209" y="2417101"/>
              <a:ext cx="7384139" cy="330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60463" lvl="0" indent="-1160463" algn="ctr"/>
              <a:r>
                <a:rPr lang="es-ES" sz="2400" b="1" dirty="0" smtClean="0">
                  <a:latin typeface="Gandhi Sans" pitchFamily="50" charset="0"/>
                </a:rPr>
                <a:t>Bloque 4.</a:t>
              </a:r>
            </a:p>
            <a:p>
              <a:pPr lvl="0" algn="ctr"/>
              <a:r>
                <a:rPr lang="es-ES" sz="2400" b="1" u="sng" dirty="0" smtClean="0">
                  <a:latin typeface="Gandhi Sans" pitchFamily="50" charset="0"/>
                </a:rPr>
                <a:t>Para </a:t>
              </a:r>
              <a:r>
                <a:rPr lang="es-ES" sz="2400" b="1" u="sng" dirty="0">
                  <a:latin typeface="Gandhi Sans" pitchFamily="50" charset="0"/>
                </a:rPr>
                <a:t>que sirve la utopía</a:t>
              </a:r>
              <a:r>
                <a:rPr lang="es-ES" sz="2400" b="1" u="sng" dirty="0" smtClean="0">
                  <a:latin typeface="Gandhi Sans" pitchFamily="50" charset="0"/>
                </a:rPr>
                <a:t>.</a:t>
              </a:r>
              <a:endParaRPr lang="es-ES" sz="2400" b="1" u="sng" dirty="0">
                <a:latin typeface="Gandhi Sans" pitchFamily="50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pic>
        <p:nvPicPr>
          <p:cNvPr id="11" name="10 Imagen" descr="Bloqu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964" y="1728104"/>
            <a:ext cx="697468" cy="64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13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048760" y="3615384"/>
            <a:ext cx="3275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lvl="0" indent="-138113" algn="just">
              <a:buFont typeface="Arial" pitchFamily="34" charset="0"/>
              <a:buChar char="•"/>
            </a:pPr>
            <a:r>
              <a:rPr lang="es-ES" b="1" i="1" dirty="0" smtClean="0">
                <a:latin typeface="Gandhi Sans" pitchFamily="50" charset="0"/>
              </a:rPr>
              <a:t>En </a:t>
            </a:r>
            <a:r>
              <a:rPr lang="es-ES" b="1" i="1" dirty="0">
                <a:latin typeface="Gandhi Sans" pitchFamily="50" charset="0"/>
              </a:rPr>
              <a:t>este bloque se promueve el fortalecimiento de la ruta de mejora elaborada en los consejos técnicos por los colectivos escolares.</a:t>
            </a:r>
          </a:p>
        </p:txBody>
      </p:sp>
      <p:pic>
        <p:nvPicPr>
          <p:cNvPr id="20" name="20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0" y="1641543"/>
            <a:ext cx="3558263" cy="431290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494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043608" y="2780928"/>
            <a:ext cx="7056784" cy="2448272"/>
            <a:chOff x="1043608" y="2780928"/>
            <a:chExt cx="7056784" cy="2448272"/>
          </a:xfrm>
        </p:grpSpPr>
        <p:sp>
          <p:nvSpPr>
            <p:cNvPr id="8" name="7 Rectángulo redondeado"/>
            <p:cNvSpPr/>
            <p:nvPr/>
          </p:nvSpPr>
          <p:spPr>
            <a:xfrm>
              <a:off x="1043608" y="2780928"/>
              <a:ext cx="7056784" cy="244827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03648" y="3002176"/>
              <a:ext cx="64087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8113" indent="-138113" algn="just">
                <a:buFont typeface="Arial" pitchFamily="34" charset="0"/>
                <a:buChar char="•"/>
              </a:pPr>
              <a:r>
                <a:rPr lang="es-ES" sz="2000" b="1" dirty="0" smtClean="0">
                  <a:latin typeface="Gandhi Sans" pitchFamily="50" charset="0"/>
                </a:rPr>
                <a:t>Fortalezcan sus competencias para planear y desarrollar la evaluación interna, con el  fin de promover </a:t>
              </a:r>
              <a:r>
                <a:rPr lang="es-ES_tradnl" sz="2000" b="1" dirty="0" smtClean="0">
                  <a:latin typeface="Gandhi Sans" pitchFamily="50" charset="0"/>
                </a:rPr>
                <a:t>una gestión que coloque en el centro de las actividades del plantel al aprendizaje de los alumnos y la mejora del servicio educativo a través del perfeccionamiento de la práctica docente </a:t>
              </a:r>
              <a:r>
                <a:rPr lang="es-ES_tradnl" sz="2000" b="1" dirty="0">
                  <a:latin typeface="Gandhi Sans" pitchFamily="50" charset="0"/>
                </a:rPr>
                <a:t>profesional</a:t>
              </a:r>
              <a:r>
                <a:rPr lang="es-ES_tradnl" sz="2000" b="1" dirty="0" smtClean="0">
                  <a:latin typeface="Gandhi Sans" pitchFamily="50" charset="0"/>
                </a:rPr>
                <a:t>.</a:t>
              </a:r>
              <a:endParaRPr lang="es-MX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971600" y="166073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PROPÓSITO  GENERAL DEL CURSO</a:t>
            </a:r>
            <a:endParaRPr lang="es-MX" sz="2000" dirty="0"/>
          </a:p>
        </p:txBody>
      </p:sp>
      <p:sp>
        <p:nvSpPr>
          <p:cNvPr id="14" name="13 Rectángulo"/>
          <p:cNvSpPr/>
          <p:nvPr/>
        </p:nvSpPr>
        <p:spPr>
          <a:xfrm>
            <a:off x="683568" y="22675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latin typeface="Gandhi Sans" pitchFamily="50" charset="0"/>
              </a:rPr>
              <a:t>Que los docentes, directores, supervisores y asesores técnico pedagógicos: 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0176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10856"/>
              </p:ext>
            </p:extLst>
          </p:nvPr>
        </p:nvGraphicFramePr>
        <p:xfrm>
          <a:off x="611560" y="3922167"/>
          <a:ext cx="7920879" cy="1606187"/>
        </p:xfrm>
        <a:graphic>
          <a:graphicData uri="http://schemas.openxmlformats.org/drawingml/2006/table">
            <a:tbl>
              <a:tblPr/>
              <a:tblGrid>
                <a:gridCol w="2640293"/>
                <a:gridCol w="2640293"/>
                <a:gridCol w="2640293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6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total</a:t>
                      </a:r>
                      <a:r>
                        <a:rPr lang="es-MX" sz="16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 de </a:t>
                      </a:r>
                      <a:r>
                        <a:rPr lang="es-MX" sz="16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horas</a:t>
                      </a:r>
                      <a:endParaRPr lang="es-MX" sz="16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Distribución</a:t>
                      </a:r>
                      <a:endParaRPr lang="es-MX" sz="16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88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6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presenciales</a:t>
                      </a:r>
                      <a:endParaRPr lang="es-MX" sz="16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6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itchFamily="18" charset="0"/>
                          <a:ea typeface="Times New Roman"/>
                        </a:rPr>
                        <a:t>autoestudio</a:t>
                      </a:r>
                      <a:endParaRPr lang="es-MX" sz="16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800" b="1" dirty="0" smtClean="0">
                          <a:latin typeface="Gandhi Sans" pitchFamily="50" charset="0"/>
                          <a:ea typeface="Times New Roman"/>
                        </a:rPr>
                        <a:t>40</a:t>
                      </a:r>
                      <a:endParaRPr lang="es-MX" sz="1800" b="1" dirty="0">
                        <a:latin typeface="Gandhi Sans" pitchFamily="50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800" b="1" dirty="0" smtClean="0">
                          <a:latin typeface="Gandhi Sans" pitchFamily="50" charset="0"/>
                          <a:ea typeface="Times New Roman"/>
                        </a:rPr>
                        <a:t>22</a:t>
                      </a:r>
                      <a:endParaRPr lang="es-MX" sz="1800" b="1" dirty="0">
                        <a:latin typeface="Gandhi Sans" pitchFamily="50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MX" sz="1800" b="1" dirty="0" smtClean="0">
                          <a:latin typeface="Gandhi Sans" pitchFamily="50" charset="0"/>
                          <a:ea typeface="Times New Roman"/>
                        </a:rPr>
                        <a:t>18</a:t>
                      </a:r>
                      <a:endParaRPr lang="es-MX" sz="1800" b="1" dirty="0">
                        <a:latin typeface="Gandhi Sans" pitchFamily="50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14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11560" y="1884893"/>
            <a:ext cx="7920880" cy="1024561"/>
            <a:chOff x="611560" y="2276871"/>
            <a:chExt cx="7920880" cy="1024561"/>
          </a:xfrm>
        </p:grpSpPr>
        <p:sp>
          <p:nvSpPr>
            <p:cNvPr id="7" name="6 Rectángulo redondeado"/>
            <p:cNvSpPr/>
            <p:nvPr/>
          </p:nvSpPr>
          <p:spPr>
            <a:xfrm>
              <a:off x="611560" y="2276871"/>
              <a:ext cx="7920880" cy="1024561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3568" y="2320051"/>
              <a:ext cx="7704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900" b="1" dirty="0">
                <a:latin typeface="Gandhi Sans" pitchFamily="50" charset="0"/>
              </a:endParaRPr>
            </a:p>
            <a:p>
              <a:pPr marL="401638" lvl="0" indent="-138113" algn="just">
                <a:buFont typeface="Arial" pitchFamily="34" charset="0"/>
                <a:buChar char="•"/>
              </a:pPr>
              <a:r>
                <a:rPr lang="es-ES_tradnl" b="1" dirty="0" smtClean="0">
                  <a:latin typeface="Gandhi Sans" pitchFamily="50" charset="0"/>
                </a:rPr>
                <a:t>89,376 docentes, directivos y </a:t>
              </a:r>
              <a:r>
                <a:rPr lang="es-ES_tradnl" b="1" dirty="0" err="1" smtClean="0">
                  <a:latin typeface="Gandhi Sans" pitchFamily="50" charset="0"/>
                </a:rPr>
                <a:t>ATPs</a:t>
              </a:r>
              <a:r>
                <a:rPr lang="es-ES_tradnl" b="1" dirty="0" smtClean="0">
                  <a:latin typeface="Gandhi Sans" pitchFamily="50" charset="0"/>
                </a:rPr>
                <a:t> Temporales de Educación Básica. </a:t>
              </a:r>
              <a:r>
                <a:rPr lang="es-ES_tradnl" sz="1200" b="1" dirty="0" smtClean="0">
                  <a:latin typeface="Gandhi Sans" pitchFamily="50" charset="0"/>
                </a:rPr>
                <a:t>(Prontuario estadístico I.C. 2014-2015)</a:t>
              </a:r>
              <a:endParaRPr lang="es-MX" sz="1300" b="1" dirty="0">
                <a:latin typeface="Gandhi Sans" pitchFamily="50" charset="0"/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971600" y="1331141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DESTINATARIOS</a:t>
            </a:r>
            <a:endParaRPr lang="es-MX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335848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ORGANIZACIÓN DEL CURSO</a:t>
            </a:r>
            <a:endParaRPr lang="es-MX" sz="20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9" name="18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20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23528" y="3068960"/>
            <a:ext cx="842493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3775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138144"/>
              </p:ext>
            </p:extLst>
          </p:nvPr>
        </p:nvGraphicFramePr>
        <p:xfrm>
          <a:off x="1376776" y="1844824"/>
          <a:ext cx="6408712" cy="3690807"/>
        </p:xfrm>
        <a:graphic>
          <a:graphicData uri="http://schemas.openxmlformats.org/drawingml/2006/table">
            <a:tbl>
              <a:tblPr/>
              <a:tblGrid>
                <a:gridCol w="2071177"/>
                <a:gridCol w="1445845"/>
                <a:gridCol w="1445845"/>
                <a:gridCol w="1445845"/>
              </a:tblGrid>
              <a:tr h="6314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calendario de sesiones</a:t>
                      </a:r>
                      <a:endParaRPr lang="es-MX" sz="17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83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latin typeface="Trajan Pro" pitchFamily="18" charset="0"/>
                          <a:ea typeface="Calibri"/>
                          <a:cs typeface="Times New Roman"/>
                        </a:rPr>
                        <a:t>MODALIDAD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latin typeface="Trajan Pro" pitchFamily="18" charset="0"/>
                          <a:ea typeface="Calibri"/>
                          <a:cs typeface="Times New Roman"/>
                        </a:rPr>
                        <a:t>DE TRABAJO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latin typeface="Trajan Pro" pitchFamily="18" charset="0"/>
                          <a:ea typeface="Calibri"/>
                          <a:cs typeface="Times New Roman"/>
                        </a:rPr>
                        <a:t>sesiones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491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0" b="1" kern="1200" dirty="0" smtClean="0">
                        <a:solidFill>
                          <a:schemeClr val="tx1"/>
                        </a:solidFill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1ª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2ª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3ª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4499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Bloque 1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Bloque 2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latin typeface="Trajan Pro" pitchFamily="18" charset="0"/>
                          <a:ea typeface="Calibri"/>
                          <a:cs typeface="Times New Roman"/>
                        </a:rPr>
                        <a:t>Bloque 3 y 4</a:t>
                      </a:r>
                      <a:endParaRPr lang="es-MX" sz="1300" dirty="0">
                        <a:latin typeface="Trajan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Gandhi Sans" pitchFamily="50" charset="0"/>
                          <a:ea typeface="Calibri"/>
                          <a:cs typeface="Times New Roman"/>
                        </a:rPr>
                        <a:t>Presencial</a:t>
                      </a:r>
                      <a:endParaRPr lang="es-MX" sz="1600" dirty="0"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Gandhi Sans" pitchFamily="50" charset="0"/>
                          <a:ea typeface="Calibri"/>
                          <a:cs typeface="Times New Roman"/>
                        </a:rPr>
                        <a:t>Trabajo de autoestudio</a:t>
                      </a:r>
                      <a:endParaRPr lang="es-MX" sz="1600" dirty="0"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Gandhi Sans" pitchFamily="50" charset="0"/>
                          <a:ea typeface="Calibri"/>
                          <a:cs typeface="Times New Roman"/>
                        </a:rPr>
                        <a:t>TOTAL</a:t>
                      </a:r>
                      <a:endParaRPr lang="es-MX" sz="1600" dirty="0"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Horas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Horas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Gandhi Sans" pitchFamily="50" charset="0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es-MX" sz="1400" dirty="0">
                          <a:latin typeface="Gandhi Sans" pitchFamily="50" charset="0"/>
                          <a:ea typeface="Calibri"/>
                          <a:cs typeface="Times New Roman"/>
                        </a:rPr>
                        <a:t>Horas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971600" y="132964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rajan Pro" pitchFamily="18" charset="0"/>
              </a:rPr>
              <a:t>ORGANIZACIÓN DEL CURSO</a:t>
            </a:r>
            <a:endParaRPr lang="es-MX" sz="2000" b="1" dirty="0">
              <a:latin typeface="Trajan Pro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15</a:t>
            </a:r>
            <a:endParaRPr lang="es-MX" sz="100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14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95628" y="1124744"/>
            <a:ext cx="77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ajan Pro" pitchFamily="18" charset="0"/>
              </a:rPr>
              <a:t>CRONOGRAMA DE ACTIVIDADES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247607" y="5795384"/>
            <a:ext cx="269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Gandhi Sans" pitchFamily="50" charset="0"/>
              </a:rPr>
              <a:t>Presentación del Curso.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933094" y="5851153"/>
            <a:ext cx="217047" cy="144016"/>
          </a:xfrm>
          <a:custGeom>
            <a:avLst/>
            <a:gdLst>
              <a:gd name="connsiteX0" fmla="*/ 0 w 216024"/>
              <a:gd name="connsiteY0" fmla="*/ 0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4" fmla="*/ 0 w 216024"/>
              <a:gd name="connsiteY4" fmla="*/ 0 h 144016"/>
              <a:gd name="connsiteX0" fmla="*/ 0 w 216024"/>
              <a:gd name="connsiteY0" fmla="*/ 144016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0" fmla="*/ 0 w 216024"/>
              <a:gd name="connsiteY0" fmla="*/ 144016 h 144016"/>
              <a:gd name="connsiteX1" fmla="*/ 112974 w 216024"/>
              <a:gd name="connsiteY1" fmla="*/ 64554 h 144016"/>
              <a:gd name="connsiteX2" fmla="*/ 216024 w 216024"/>
              <a:gd name="connsiteY2" fmla="*/ 0 h 144016"/>
              <a:gd name="connsiteX3" fmla="*/ 216024 w 216024"/>
              <a:gd name="connsiteY3" fmla="*/ 144016 h 144016"/>
              <a:gd name="connsiteX4" fmla="*/ 0 w 216024"/>
              <a:gd name="connsiteY4" fmla="*/ 144016 h 144016"/>
              <a:gd name="connsiteX0" fmla="*/ 1023 w 217047"/>
              <a:gd name="connsiteY0" fmla="*/ 144016 h 144016"/>
              <a:gd name="connsiteX1" fmla="*/ 0 w 217047"/>
              <a:gd name="connsiteY1" fmla="*/ 3918 h 144016"/>
              <a:gd name="connsiteX2" fmla="*/ 217047 w 217047"/>
              <a:gd name="connsiteY2" fmla="*/ 0 h 144016"/>
              <a:gd name="connsiteX3" fmla="*/ 217047 w 217047"/>
              <a:gd name="connsiteY3" fmla="*/ 144016 h 144016"/>
              <a:gd name="connsiteX4" fmla="*/ 1023 w 217047"/>
              <a:gd name="connsiteY4" fmla="*/ 14401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47" h="144016">
                <a:moveTo>
                  <a:pt x="1023" y="144016"/>
                </a:moveTo>
                <a:lnTo>
                  <a:pt x="0" y="3918"/>
                </a:lnTo>
                <a:lnTo>
                  <a:pt x="217047" y="0"/>
                </a:lnTo>
                <a:lnTo>
                  <a:pt x="217047" y="144016"/>
                </a:lnTo>
                <a:lnTo>
                  <a:pt x="1023" y="144016"/>
                </a:lnTo>
                <a:close/>
              </a:path>
            </a:pathLst>
          </a:custGeom>
          <a:solidFill>
            <a:srgbClr val="4BEF72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andhi Sans" pitchFamily="50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5400316" y="5777968"/>
            <a:ext cx="224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Gandhi Sans" pitchFamily="50" charset="0"/>
              </a:rPr>
              <a:t>VII Sesión </a:t>
            </a:r>
            <a:r>
              <a:rPr lang="es-MX" sz="1400" b="1" dirty="0">
                <a:latin typeface="Gandhi Sans" pitchFamily="50" charset="0"/>
              </a:rPr>
              <a:t>O</a:t>
            </a:r>
            <a:r>
              <a:rPr lang="es-MX" sz="1400" b="1" dirty="0" smtClean="0">
                <a:latin typeface="Gandhi Sans" pitchFamily="50" charset="0"/>
              </a:rPr>
              <a:t>rdinaria CTE.</a:t>
            </a:r>
            <a:endParaRPr lang="es-MX" sz="1400" b="1" dirty="0">
              <a:latin typeface="Gandhi Sans" pitchFamily="50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16</a:t>
            </a:r>
            <a:endParaRPr lang="es-MX" sz="1000" dirty="0">
              <a:latin typeface="Gandhi Sans" pitchFamily="50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10769" r="30965" b="6250"/>
          <a:stretch/>
        </p:blipFill>
        <p:spPr bwMode="auto">
          <a:xfrm>
            <a:off x="5122785" y="5785068"/>
            <a:ext cx="169200" cy="26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10769" r="30965" b="6250"/>
          <a:stretch/>
        </p:blipFill>
        <p:spPr bwMode="auto">
          <a:xfrm>
            <a:off x="5838648" y="4769308"/>
            <a:ext cx="400254" cy="4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32 Rectángulo"/>
          <p:cNvSpPr/>
          <p:nvPr/>
        </p:nvSpPr>
        <p:spPr>
          <a:xfrm>
            <a:off x="4926311" y="4754560"/>
            <a:ext cx="746084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377923 w 746084"/>
              <a:gd name="connsiteY1" fmla="*/ 23177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876 w 746084"/>
              <a:gd name="connsiteY1" fmla="*/ 317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959" y="323165"/>
                  <a:pt x="1917" y="163172"/>
                  <a:pt x="2876" y="3178"/>
                </a:cubicBez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4BE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1" name="1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65763"/>
              </p:ext>
            </p:extLst>
          </p:nvPr>
        </p:nvGraphicFramePr>
        <p:xfrm>
          <a:off x="1936098" y="1899417"/>
          <a:ext cx="5241838" cy="3823497"/>
        </p:xfrm>
        <a:graphic>
          <a:graphicData uri="http://schemas.openxmlformats.org/drawingml/2006/table">
            <a:tbl>
              <a:tblPr firstRow="1" firstCol="1" bandRow="1"/>
              <a:tblGrid>
                <a:gridCol w="748834"/>
                <a:gridCol w="748834"/>
                <a:gridCol w="748834"/>
                <a:gridCol w="748834"/>
                <a:gridCol w="748834"/>
                <a:gridCol w="748834"/>
                <a:gridCol w="748834"/>
              </a:tblGrid>
              <a:tr h="2334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MAYO</a:t>
                      </a:r>
                      <a:endParaRPr lang="es-MX" sz="3200" b="1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D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L</a:t>
                      </a:r>
                      <a:endParaRPr lang="es-MX" sz="9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V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37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80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104 CuadroTexto"/>
          <p:cNvSpPr txBox="1"/>
          <p:nvPr/>
        </p:nvSpPr>
        <p:spPr>
          <a:xfrm>
            <a:off x="2251644" y="5773582"/>
            <a:ext cx="231709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s-MX" sz="1400" b="1" dirty="0" smtClean="0">
                <a:latin typeface="Gandhi Sans" pitchFamily="50" charset="0"/>
              </a:rPr>
              <a:t>Capacitación a personal técnico de Áreas Centrales.</a:t>
            </a:r>
          </a:p>
        </p:txBody>
      </p:sp>
      <p:sp>
        <p:nvSpPr>
          <p:cNvPr id="92" name="91 Rectángulo"/>
          <p:cNvSpPr/>
          <p:nvPr/>
        </p:nvSpPr>
        <p:spPr>
          <a:xfrm>
            <a:off x="2667013" y="4283750"/>
            <a:ext cx="3724145" cy="47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92 Rectángulo"/>
          <p:cNvSpPr/>
          <p:nvPr/>
        </p:nvSpPr>
        <p:spPr>
          <a:xfrm>
            <a:off x="2668071" y="4762263"/>
            <a:ext cx="1484242" cy="469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3411940" y="3314718"/>
            <a:ext cx="2980800" cy="483159"/>
          </a:xfrm>
          <a:prstGeom prst="rect">
            <a:avLst/>
          </a:prstGeom>
          <a:solidFill>
            <a:srgbClr val="4BE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CuadroTexto"/>
          <p:cNvSpPr txBox="1"/>
          <p:nvPr/>
        </p:nvSpPr>
        <p:spPr>
          <a:xfrm>
            <a:off x="695628" y="1124744"/>
            <a:ext cx="77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ajan Pro" pitchFamily="18" charset="0"/>
              </a:rPr>
              <a:t>CRONOGRAMA DE ACTIVIDADES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17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80861" y="6463478"/>
            <a:ext cx="231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Gandhi Sans" pitchFamily="50" charset="0"/>
              </a:rPr>
              <a:t>Capacitación </a:t>
            </a:r>
            <a:r>
              <a:rPr lang="es-MX" sz="1400" b="1" dirty="0" smtClean="0">
                <a:latin typeface="Gandhi Sans" pitchFamily="50" charset="0"/>
              </a:rPr>
              <a:t>Etapa Estatal.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937792" y="5825162"/>
            <a:ext cx="216024" cy="144016"/>
          </a:xfrm>
          <a:prstGeom prst="rect">
            <a:avLst/>
          </a:prstGeom>
          <a:solidFill>
            <a:srgbClr val="4BEF72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andhi Sans" pitchFamily="50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500320" y="6445324"/>
            <a:ext cx="2438707" cy="25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 smtClean="0">
                <a:latin typeface="Gandhi Sans" pitchFamily="50" charset="0"/>
              </a:rPr>
              <a:t>Capacitación Etapa Regional.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5524617" y="5595169"/>
            <a:ext cx="285723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400" b="1" dirty="0">
                <a:latin typeface="Gandhi Sans" pitchFamily="50" charset="0"/>
              </a:rPr>
              <a:t>Décima y última Sesión del </a:t>
            </a:r>
            <a:r>
              <a:rPr lang="es-MX" sz="1400" b="1" dirty="0" smtClean="0">
                <a:latin typeface="Gandhi Sans" pitchFamily="50" charset="0"/>
              </a:rPr>
              <a:t>Diplomado “</a:t>
            </a:r>
            <a:r>
              <a:rPr lang="es-MX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dhi Sans" pitchFamily="50" charset="0"/>
              </a:rPr>
              <a:t>Una supervisión efectiva para la mejora del aprendizaje de nuestros alumnos</a:t>
            </a:r>
            <a:r>
              <a:rPr lang="es-MX" sz="1400" b="1" dirty="0" smtClean="0">
                <a:latin typeface="Gandhi Sans" pitchFamily="50" charset="0"/>
              </a:rPr>
              <a:t>”.</a:t>
            </a:r>
            <a:endParaRPr lang="es-MX" sz="1400" b="1" dirty="0">
              <a:latin typeface="Gandhi Sans" pitchFamily="50" charset="0"/>
            </a:endParaRPr>
          </a:p>
        </p:txBody>
      </p:sp>
      <p:pic>
        <p:nvPicPr>
          <p:cNvPr id="99" name="98 Imagen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276" y="5625059"/>
            <a:ext cx="180000" cy="252000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sp>
        <p:nvSpPr>
          <p:cNvPr id="119" name="118 CuadroTexto"/>
          <p:cNvSpPr txBox="1"/>
          <p:nvPr/>
        </p:nvSpPr>
        <p:spPr>
          <a:xfrm>
            <a:off x="2280861" y="6244735"/>
            <a:ext cx="2526972" cy="25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 smtClean="0">
                <a:latin typeface="Gandhi Sans" pitchFamily="50" charset="0"/>
              </a:rPr>
              <a:t>Evaluación PLANEA Primaria.</a:t>
            </a:r>
          </a:p>
        </p:txBody>
      </p:sp>
      <p:pic>
        <p:nvPicPr>
          <p:cNvPr id="128" name="127 Imagen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91" y="6301607"/>
            <a:ext cx="300530" cy="90000"/>
          </a:xfrm>
          <a:prstGeom prst="rect">
            <a:avLst/>
          </a:prstGeom>
          <a:solidFill>
            <a:srgbClr val="DDDBF9"/>
          </a:solidFill>
          <a:ln w="12700">
            <a:solidFill>
              <a:schemeClr val="tx1"/>
            </a:solidFill>
          </a:ln>
        </p:spPr>
      </p:pic>
      <p:pic>
        <p:nvPicPr>
          <p:cNvPr id="129" name="128 Imagen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771" y="5382423"/>
            <a:ext cx="300530" cy="90000"/>
          </a:xfrm>
          <a:prstGeom prst="rect">
            <a:avLst/>
          </a:prstGeom>
          <a:solidFill>
            <a:srgbClr val="F5D4F8"/>
          </a:solidFill>
          <a:ln w="12700">
            <a:solidFill>
              <a:schemeClr val="tx1"/>
            </a:solidFill>
          </a:ln>
        </p:spPr>
      </p:pic>
      <p:sp>
        <p:nvSpPr>
          <p:cNvPr id="130" name="129 CuadroTexto"/>
          <p:cNvSpPr txBox="1"/>
          <p:nvPr/>
        </p:nvSpPr>
        <p:spPr>
          <a:xfrm>
            <a:off x="5533732" y="5313511"/>
            <a:ext cx="2848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>
                <a:latin typeface="Gandhi Sans" pitchFamily="50" charset="0"/>
              </a:rPr>
              <a:t>Evaluación PLANEA </a:t>
            </a:r>
            <a:r>
              <a:rPr lang="es-ES" sz="1400" b="1" dirty="0" smtClean="0">
                <a:latin typeface="Gandhi Sans" pitchFamily="50" charset="0"/>
              </a:rPr>
              <a:t>Secundaria.</a:t>
            </a:r>
            <a:endParaRPr lang="es-ES" sz="1400" b="1" dirty="0">
              <a:latin typeface="Gandhi Sans" pitchFamily="50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2251375" y="5377043"/>
            <a:ext cx="269431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400" b="1" dirty="0" smtClean="0">
                <a:latin typeface="Gandhi Sans" pitchFamily="50" charset="0"/>
              </a:rPr>
              <a:t>Emisión y difusión de la convocatoria.</a:t>
            </a:r>
          </a:p>
        </p:txBody>
      </p:sp>
      <p:sp>
        <p:nvSpPr>
          <p:cNvPr id="100" name="36 Rectángulo"/>
          <p:cNvSpPr/>
          <p:nvPr/>
        </p:nvSpPr>
        <p:spPr>
          <a:xfrm>
            <a:off x="1924235" y="5391866"/>
            <a:ext cx="215158" cy="143939"/>
          </a:xfrm>
          <a:custGeom>
            <a:avLst/>
            <a:gdLst>
              <a:gd name="connsiteX0" fmla="*/ 0 w 216024"/>
              <a:gd name="connsiteY0" fmla="*/ 0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4" fmla="*/ 0 w 216024"/>
              <a:gd name="connsiteY4" fmla="*/ 0 h 144016"/>
              <a:gd name="connsiteX0" fmla="*/ 0 w 216024"/>
              <a:gd name="connsiteY0" fmla="*/ 144016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0" fmla="*/ 0 w 216024"/>
              <a:gd name="connsiteY0" fmla="*/ 144016 h 144016"/>
              <a:gd name="connsiteX1" fmla="*/ 117396 w 216024"/>
              <a:gd name="connsiteY1" fmla="*/ 65629 h 144016"/>
              <a:gd name="connsiteX2" fmla="*/ 216024 w 216024"/>
              <a:gd name="connsiteY2" fmla="*/ 0 h 144016"/>
              <a:gd name="connsiteX3" fmla="*/ 216024 w 216024"/>
              <a:gd name="connsiteY3" fmla="*/ 144016 h 144016"/>
              <a:gd name="connsiteX4" fmla="*/ 0 w 216024"/>
              <a:gd name="connsiteY4" fmla="*/ 144016 h 144016"/>
              <a:gd name="connsiteX0" fmla="*/ 845 w 216869"/>
              <a:gd name="connsiteY0" fmla="*/ 144077 h 144077"/>
              <a:gd name="connsiteX1" fmla="*/ 0 w 216869"/>
              <a:gd name="connsiteY1" fmla="*/ 0 h 144077"/>
              <a:gd name="connsiteX2" fmla="*/ 216869 w 216869"/>
              <a:gd name="connsiteY2" fmla="*/ 61 h 144077"/>
              <a:gd name="connsiteX3" fmla="*/ 216869 w 216869"/>
              <a:gd name="connsiteY3" fmla="*/ 144077 h 144077"/>
              <a:gd name="connsiteX4" fmla="*/ 845 w 216869"/>
              <a:gd name="connsiteY4" fmla="*/ 144077 h 144077"/>
              <a:gd name="connsiteX0" fmla="*/ 0 w 216024"/>
              <a:gd name="connsiteY0" fmla="*/ 144016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0" fmla="*/ 0 w 216024"/>
              <a:gd name="connsiteY0" fmla="*/ 144016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0" fmla="*/ 0 w 216024"/>
              <a:gd name="connsiteY0" fmla="*/ 144016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24" h="144016">
                <a:moveTo>
                  <a:pt x="0" y="144016"/>
                </a:moveTo>
                <a:cubicBezTo>
                  <a:pt x="205858" y="9189"/>
                  <a:pt x="189" y="141478"/>
                  <a:pt x="216024" y="0"/>
                </a:cubicBezTo>
                <a:lnTo>
                  <a:pt x="21602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ED5181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andhi Sans" pitchFamily="50" charset="0"/>
            </a:endParaRPr>
          </a:p>
        </p:txBody>
      </p:sp>
      <p:pic>
        <p:nvPicPr>
          <p:cNvPr id="97" name="9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583" y="4361106"/>
            <a:ext cx="222164" cy="324000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495" y="4363378"/>
            <a:ext cx="222164" cy="324000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94" name="32 Rectángulo"/>
          <p:cNvSpPr/>
          <p:nvPr/>
        </p:nvSpPr>
        <p:spPr>
          <a:xfrm>
            <a:off x="1912898" y="6496752"/>
            <a:ext cx="216000" cy="144000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9F5AC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105 Rectángulo"/>
          <p:cNvSpPr/>
          <p:nvPr/>
        </p:nvSpPr>
        <p:spPr>
          <a:xfrm>
            <a:off x="5185400" y="6461396"/>
            <a:ext cx="216000" cy="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32 Rectángulo"/>
          <p:cNvSpPr/>
          <p:nvPr/>
        </p:nvSpPr>
        <p:spPr>
          <a:xfrm>
            <a:off x="2656850" y="2823091"/>
            <a:ext cx="74631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4449" y="8026"/>
                  <a:pt x="9413" y="473529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32 Rectángulo"/>
          <p:cNvSpPr/>
          <p:nvPr/>
        </p:nvSpPr>
        <p:spPr>
          <a:xfrm>
            <a:off x="3405695" y="2824926"/>
            <a:ext cx="746617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4261" y="5304"/>
                  <a:pt x="4414" y="478971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32 Rectángulo"/>
          <p:cNvSpPr/>
          <p:nvPr/>
        </p:nvSpPr>
        <p:spPr>
          <a:xfrm>
            <a:off x="4152312" y="2829370"/>
            <a:ext cx="74884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40211" y="2583"/>
                  <a:pt x="6251" y="487136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32 Rectángulo"/>
          <p:cNvSpPr/>
          <p:nvPr/>
        </p:nvSpPr>
        <p:spPr>
          <a:xfrm>
            <a:off x="4901158" y="2817557"/>
            <a:ext cx="747126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44631" y="2583"/>
                  <a:pt x="-601" y="484414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32 Rectángulo"/>
          <p:cNvSpPr/>
          <p:nvPr/>
        </p:nvSpPr>
        <p:spPr>
          <a:xfrm>
            <a:off x="5648585" y="2816534"/>
            <a:ext cx="74884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2076" y="10747"/>
                  <a:pt x="8962" y="478972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32 Rectángulo"/>
          <p:cNvSpPr/>
          <p:nvPr/>
        </p:nvSpPr>
        <p:spPr>
          <a:xfrm>
            <a:off x="6397430" y="2820797"/>
            <a:ext cx="749041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7307" y="5305"/>
                  <a:pt x="3701" y="481692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32 Rectángulo"/>
          <p:cNvSpPr/>
          <p:nvPr/>
        </p:nvSpPr>
        <p:spPr>
          <a:xfrm>
            <a:off x="3396929" y="3807912"/>
            <a:ext cx="738000" cy="450522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9F5A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32 Rectángulo"/>
          <p:cNvSpPr/>
          <p:nvPr/>
        </p:nvSpPr>
        <p:spPr>
          <a:xfrm>
            <a:off x="4149273" y="3807912"/>
            <a:ext cx="738000" cy="452183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9F5A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32 Rectángulo"/>
          <p:cNvSpPr/>
          <p:nvPr/>
        </p:nvSpPr>
        <p:spPr>
          <a:xfrm>
            <a:off x="4894270" y="3807912"/>
            <a:ext cx="738000" cy="454462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9F5A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8" name="1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097" y="4079484"/>
            <a:ext cx="864000" cy="176970"/>
          </a:xfrm>
          <a:prstGeom prst="rect">
            <a:avLst/>
          </a:prstGeom>
          <a:solidFill>
            <a:srgbClr val="F5D4F8"/>
          </a:solidFill>
          <a:ln w="12700">
            <a:solidFill>
              <a:schemeClr val="tx1"/>
            </a:solidFill>
          </a:ln>
        </p:spPr>
      </p:pic>
      <p:sp>
        <p:nvSpPr>
          <p:cNvPr id="60" name="32 Rectángulo"/>
          <p:cNvSpPr/>
          <p:nvPr/>
        </p:nvSpPr>
        <p:spPr>
          <a:xfrm>
            <a:off x="1907704" y="3315613"/>
            <a:ext cx="74631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4449" y="8026"/>
                  <a:pt x="9413" y="473529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32 Rectángulo"/>
          <p:cNvSpPr/>
          <p:nvPr/>
        </p:nvSpPr>
        <p:spPr>
          <a:xfrm>
            <a:off x="2656549" y="3303800"/>
            <a:ext cx="746617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4261" y="5304"/>
                  <a:pt x="4414" y="478971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32 Rectángulo"/>
          <p:cNvSpPr/>
          <p:nvPr/>
        </p:nvSpPr>
        <p:spPr>
          <a:xfrm>
            <a:off x="3403166" y="3308244"/>
            <a:ext cx="74884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40211" y="2583"/>
                  <a:pt x="6251" y="487136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32 Rectángulo"/>
          <p:cNvSpPr/>
          <p:nvPr/>
        </p:nvSpPr>
        <p:spPr>
          <a:xfrm>
            <a:off x="4152012" y="3310079"/>
            <a:ext cx="747126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44631" y="2583"/>
                  <a:pt x="-601" y="484414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32 Rectángulo"/>
          <p:cNvSpPr/>
          <p:nvPr/>
        </p:nvSpPr>
        <p:spPr>
          <a:xfrm>
            <a:off x="4899439" y="3309056"/>
            <a:ext cx="748845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2076" y="10747"/>
                  <a:pt x="8962" y="478972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32 Rectángulo"/>
          <p:cNvSpPr/>
          <p:nvPr/>
        </p:nvSpPr>
        <p:spPr>
          <a:xfrm>
            <a:off x="5648284" y="3311395"/>
            <a:ext cx="749041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7307" y="5305"/>
                  <a:pt x="3701" y="481692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32 Rectángulo"/>
          <p:cNvSpPr/>
          <p:nvPr/>
        </p:nvSpPr>
        <p:spPr>
          <a:xfrm>
            <a:off x="6395648" y="3301469"/>
            <a:ext cx="749041" cy="483159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408936 w 746084"/>
              <a:gd name="connsiteY1" fmla="*/ 228667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3159 h 483159"/>
              <a:gd name="connsiteX1" fmla="*/ 212593 w 746084"/>
              <a:gd name="connsiteY1" fmla="*/ 189398 h 483159"/>
              <a:gd name="connsiteX2" fmla="*/ 746084 w 746084"/>
              <a:gd name="connsiteY2" fmla="*/ 0 h 483159"/>
              <a:gd name="connsiteX3" fmla="*/ 746084 w 746084"/>
              <a:gd name="connsiteY3" fmla="*/ 483159 h 483159"/>
              <a:gd name="connsiteX4" fmla="*/ 0 w 746084"/>
              <a:gd name="connsiteY4" fmla="*/ 483159 h 483159"/>
              <a:gd name="connsiteX0" fmla="*/ 0 w 746084"/>
              <a:gd name="connsiteY0" fmla="*/ 484495 h 484495"/>
              <a:gd name="connsiteX1" fmla="*/ 5029 w 746084"/>
              <a:gd name="connsiteY1" fmla="*/ 0 h 484495"/>
              <a:gd name="connsiteX2" fmla="*/ 746084 w 746084"/>
              <a:gd name="connsiteY2" fmla="*/ 1336 h 484495"/>
              <a:gd name="connsiteX3" fmla="*/ 746084 w 746084"/>
              <a:gd name="connsiteY3" fmla="*/ 484495 h 484495"/>
              <a:gd name="connsiteX4" fmla="*/ 0 w 746084"/>
              <a:gd name="connsiteY4" fmla="*/ 484495 h 484495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cubicBezTo>
                  <a:pt x="737307" y="5305"/>
                  <a:pt x="3701" y="481692"/>
                  <a:pt x="746084" y="0"/>
                </a:cubicBez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ED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9" name="205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445" y="3603520"/>
            <a:ext cx="864000" cy="176970"/>
          </a:xfrm>
          <a:prstGeom prst="rect">
            <a:avLst/>
          </a:prstGeom>
          <a:solidFill>
            <a:srgbClr val="DDDBF9"/>
          </a:solidFill>
          <a:ln w="6350">
            <a:solidFill>
              <a:schemeClr val="tx1"/>
            </a:solidFill>
          </a:ln>
        </p:spPr>
      </p:pic>
      <p:sp>
        <p:nvSpPr>
          <p:cNvPr id="44" name="32 Rectángulo"/>
          <p:cNvSpPr/>
          <p:nvPr/>
        </p:nvSpPr>
        <p:spPr>
          <a:xfrm>
            <a:off x="5647848" y="3810188"/>
            <a:ext cx="738000" cy="450000"/>
          </a:xfrm>
          <a:custGeom>
            <a:avLst/>
            <a:gdLst>
              <a:gd name="connsiteX0" fmla="*/ 0 w 746084"/>
              <a:gd name="connsiteY0" fmla="*/ 0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  <a:gd name="connsiteX4" fmla="*/ 0 w 746084"/>
              <a:gd name="connsiteY4" fmla="*/ 0 h 483159"/>
              <a:gd name="connsiteX0" fmla="*/ 0 w 746084"/>
              <a:gd name="connsiteY0" fmla="*/ 483159 h 483159"/>
              <a:gd name="connsiteX1" fmla="*/ 746084 w 746084"/>
              <a:gd name="connsiteY1" fmla="*/ 0 h 483159"/>
              <a:gd name="connsiteX2" fmla="*/ 746084 w 746084"/>
              <a:gd name="connsiteY2" fmla="*/ 483159 h 483159"/>
              <a:gd name="connsiteX3" fmla="*/ 0 w 746084"/>
              <a:gd name="connsiteY3" fmla="*/ 483159 h 4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84" h="483159">
                <a:moveTo>
                  <a:pt x="0" y="483159"/>
                </a:moveTo>
                <a:lnTo>
                  <a:pt x="746084" y="0"/>
                </a:lnTo>
                <a:lnTo>
                  <a:pt x="746084" y="483159"/>
                </a:lnTo>
                <a:lnTo>
                  <a:pt x="0" y="483159"/>
                </a:lnTo>
                <a:close/>
              </a:path>
            </a:pathLst>
          </a:custGeom>
          <a:solidFill>
            <a:srgbClr val="9F5A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1" name="1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287110"/>
              </p:ext>
            </p:extLst>
          </p:nvPr>
        </p:nvGraphicFramePr>
        <p:xfrm>
          <a:off x="1908802" y="1899417"/>
          <a:ext cx="5241838" cy="3340438"/>
        </p:xfrm>
        <a:graphic>
          <a:graphicData uri="http://schemas.openxmlformats.org/drawingml/2006/table">
            <a:tbl>
              <a:tblPr firstRow="1" firstCol="1" bandRow="1"/>
              <a:tblGrid>
                <a:gridCol w="748834"/>
                <a:gridCol w="748834"/>
                <a:gridCol w="748834"/>
                <a:gridCol w="748834"/>
                <a:gridCol w="748834"/>
                <a:gridCol w="748834"/>
                <a:gridCol w="748834"/>
              </a:tblGrid>
              <a:tr h="2334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JUNIO</a:t>
                      </a:r>
                      <a:endParaRPr lang="es-MX" sz="3200" b="1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D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L</a:t>
                      </a:r>
                      <a:endParaRPr lang="es-MX" sz="9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V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41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92" grpId="0" animBg="1"/>
      <p:bldP spid="93" grpId="0" animBg="1"/>
      <p:bldP spid="21" grpId="0" animBg="1"/>
      <p:bldP spid="22" grpId="0"/>
      <p:bldP spid="23" grpId="0" animBg="1"/>
      <p:bldP spid="25" grpId="0"/>
      <p:bldP spid="95" grpId="0"/>
      <p:bldP spid="119" grpId="0"/>
      <p:bldP spid="130" grpId="0"/>
      <p:bldP spid="96" grpId="0"/>
      <p:bldP spid="100" grpId="0" animBg="1"/>
      <p:bldP spid="94" grpId="0" animBg="1"/>
      <p:bldP spid="106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6" grpId="0" animBg="1"/>
      <p:bldP spid="87" grpId="0" animBg="1"/>
      <p:bldP spid="8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043608" y="1628800"/>
            <a:ext cx="7056784" cy="3744416"/>
            <a:chOff x="1043608" y="1628800"/>
            <a:chExt cx="7056784" cy="3744416"/>
          </a:xfrm>
        </p:grpSpPr>
        <p:sp>
          <p:nvSpPr>
            <p:cNvPr id="7" name="6 Rectángulo redondeado"/>
            <p:cNvSpPr/>
            <p:nvPr/>
          </p:nvSpPr>
          <p:spPr>
            <a:xfrm>
              <a:off x="1043608" y="1628800"/>
              <a:ext cx="7056784" cy="3744416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403648" y="1941150"/>
              <a:ext cx="6408712" cy="315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000" b="1" dirty="0" smtClean="0">
                  <a:latin typeface="Gandhi Sans" pitchFamily="50" charset="0"/>
                </a:rPr>
                <a:t>“</a:t>
              </a:r>
              <a:r>
                <a:rPr lang="es-MX" sz="2100" b="1" i="1" dirty="0" smtClean="0">
                  <a:latin typeface="Gandhi Sans" pitchFamily="50" charset="0"/>
                </a:rPr>
                <a:t>La Secretaría de Educación reconoce en los maestros en servicio el capital humano más importante, porque con su cotidiana labor y dedicación responsable son los que dan concreción a las políticas públicas y los anhelos de ofrecer una educación de calidad con equidad a las niñas, niños y adolescentes veracruzanos.</a:t>
              </a:r>
              <a:r>
                <a:rPr lang="es-MX" sz="2000" b="1" dirty="0" smtClean="0">
                  <a:latin typeface="Gandhi Sans" pitchFamily="50" charset="0"/>
                </a:rPr>
                <a:t>”</a:t>
              </a:r>
            </a:p>
            <a:p>
              <a:pPr algn="just"/>
              <a:endParaRPr lang="es-MX" sz="2000" b="1" dirty="0">
                <a:latin typeface="Gandhi Sans" pitchFamily="50" charset="0"/>
              </a:endParaRPr>
            </a:p>
            <a:p>
              <a:pPr algn="just"/>
              <a:endParaRPr lang="es-MX" sz="2000" b="1" dirty="0" smtClean="0">
                <a:latin typeface="Gandhi Sans" pitchFamily="50" charset="0"/>
              </a:endParaRPr>
            </a:p>
            <a:p>
              <a:pPr algn="r">
                <a:lnSpc>
                  <a:spcPts val="2000"/>
                </a:lnSpc>
              </a:pPr>
              <a:r>
                <a:rPr lang="es-MX" sz="1900" b="1" i="1" dirty="0" smtClean="0">
                  <a:latin typeface="Gandhi Sans" pitchFamily="50" charset="0"/>
                </a:rPr>
                <a:t>Dr. Flavino Ríos Alvarado</a:t>
              </a:r>
            </a:p>
            <a:p>
              <a:pPr algn="r">
                <a:lnSpc>
                  <a:spcPts val="2000"/>
                </a:lnSpc>
              </a:pPr>
              <a:r>
                <a:rPr lang="es-MX" sz="1900" b="1" i="1" dirty="0" smtClean="0">
                  <a:latin typeface="Gandhi Sans" pitchFamily="50" charset="0"/>
                </a:rPr>
                <a:t>Secretario de Educación</a:t>
              </a:r>
              <a:endParaRPr lang="es-MX" sz="1900" b="1" i="1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</a:t>
            </a:r>
            <a:endParaRPr lang="es-MX" sz="100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9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666583" y="3796982"/>
            <a:ext cx="3726363" cy="47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2661527" y="4280984"/>
            <a:ext cx="3726363" cy="47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www.dgb.sep.gob.mx/00-graficos/imagen/calendar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0" y="3834516"/>
            <a:ext cx="738269" cy="4146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95628" y="1124744"/>
            <a:ext cx="77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ajan Pro" pitchFamily="18" charset="0"/>
              </a:rPr>
              <a:t>CRONOGRAMA DE ACTIVIDADES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18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261326" y="5632528"/>
            <a:ext cx="206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Gandhi Sans" pitchFamily="50" charset="0"/>
              </a:rPr>
              <a:t>Fin de cursos.</a:t>
            </a:r>
            <a:endParaRPr lang="es-MX" sz="1400" b="1" dirty="0">
              <a:latin typeface="Gandhi Sans" pitchFamily="50" charset="0"/>
            </a:endParaRPr>
          </a:p>
        </p:txBody>
      </p:sp>
      <p:pic>
        <p:nvPicPr>
          <p:cNvPr id="54" name="Picture 2" descr="http://www.dgb.sep.gob.mx/00-graficos/imagen/calend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150" y="5675772"/>
            <a:ext cx="32048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2236430" y="5355800"/>
            <a:ext cx="2479586" cy="25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 smtClean="0">
                <a:latin typeface="Gandhi Sans" pitchFamily="50" charset="0"/>
              </a:rPr>
              <a:t>Capacitación Etapa Regional.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163547" y="2824881"/>
            <a:ext cx="2228400" cy="47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Rectángulo"/>
          <p:cNvSpPr/>
          <p:nvPr/>
        </p:nvSpPr>
        <p:spPr>
          <a:xfrm>
            <a:off x="2665583" y="3303910"/>
            <a:ext cx="3726363" cy="4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Rectángulo"/>
          <p:cNvSpPr/>
          <p:nvPr/>
        </p:nvSpPr>
        <p:spPr>
          <a:xfrm>
            <a:off x="1922488" y="5368756"/>
            <a:ext cx="216000" cy="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1" name="1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2535330"/>
              </p:ext>
            </p:extLst>
          </p:nvPr>
        </p:nvGraphicFramePr>
        <p:xfrm>
          <a:off x="1908802" y="1899417"/>
          <a:ext cx="5241838" cy="3340438"/>
        </p:xfrm>
        <a:graphic>
          <a:graphicData uri="http://schemas.openxmlformats.org/drawingml/2006/table">
            <a:tbl>
              <a:tblPr firstRow="1" firstCol="1" bandRow="1"/>
              <a:tblGrid>
                <a:gridCol w="748834"/>
                <a:gridCol w="748834"/>
                <a:gridCol w="748834"/>
                <a:gridCol w="748834"/>
                <a:gridCol w="748834"/>
                <a:gridCol w="748834"/>
                <a:gridCol w="748834"/>
              </a:tblGrid>
              <a:tr h="2334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JULIO</a:t>
                      </a:r>
                      <a:endParaRPr lang="es-MX" sz="3200" b="1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D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L</a:t>
                      </a:r>
                      <a:endParaRPr lang="es-MX" sz="9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V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5</a:t>
                      </a:r>
                      <a:endParaRPr lang="es-MX" sz="1300" kern="1200" dirty="0">
                        <a:solidFill>
                          <a:schemeClr val="tx1"/>
                        </a:solidFill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6</a:t>
                      </a:r>
                      <a:endParaRPr lang="es-MX" sz="1300" kern="1200" dirty="0">
                        <a:solidFill>
                          <a:schemeClr val="tx1"/>
                        </a:solidFill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649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3" grpId="0"/>
      <p:bldP spid="32" grpId="0"/>
      <p:bldP spid="46" grpId="0" animBg="1"/>
      <p:bldP spid="47" grpId="0" animBg="1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76500" y="4861043"/>
            <a:ext cx="425881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26490" y="4861043"/>
            <a:ext cx="425881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76704" y="4859106"/>
            <a:ext cx="425881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6694" y="4859106"/>
            <a:ext cx="425881" cy="3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990" y="6122058"/>
            <a:ext cx="284746" cy="2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95628" y="1124744"/>
            <a:ext cx="77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ajan Pro" pitchFamily="18" charset="0"/>
              </a:rPr>
              <a:t>CRONOGRAMA DE ACTIVIDADES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19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51480" y="4297795"/>
            <a:ext cx="2260800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2339752" y="6049465"/>
            <a:ext cx="255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Gandhi Sans" pitchFamily="50" charset="0"/>
              </a:rPr>
              <a:t>Desarrollo de la Etapa </a:t>
            </a:r>
            <a:r>
              <a:rPr lang="es-MX" sz="1400" b="1" dirty="0">
                <a:latin typeface="Gandhi Sans" pitchFamily="50" charset="0"/>
              </a:rPr>
              <a:t>Local</a:t>
            </a:r>
            <a:r>
              <a:rPr lang="es-MX" sz="1400" b="1" dirty="0" smtClean="0">
                <a:latin typeface="Gandhi Sans" pitchFamily="50" charset="0"/>
              </a:rPr>
              <a:t>.</a:t>
            </a:r>
            <a:endParaRPr lang="es-MX" sz="1400" b="1" dirty="0">
              <a:latin typeface="Gandhi Sans" pitchFamily="50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58044" y="6127553"/>
            <a:ext cx="216024" cy="1440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andhi Sans" pitchFamily="50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18805" y="6361629"/>
            <a:ext cx="2574541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MX" sz="1400" b="1" dirty="0" smtClean="0">
                <a:latin typeface="Gandhi Sans" pitchFamily="50" charset="0"/>
              </a:rPr>
              <a:t>Fase Intensiva de los Consejos Técnicos Escolares.</a:t>
            </a:r>
            <a:endParaRPr lang="es-MX" sz="1400" b="1" dirty="0">
              <a:latin typeface="Gandhi Sans" pitchFamily="50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5469" y="5849417"/>
            <a:ext cx="256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 smtClean="0">
                <a:latin typeface="Gandhi Sans" pitchFamily="50" charset="0"/>
              </a:rPr>
              <a:t>Capacitación Etapa Regional.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304" y="6546062"/>
            <a:ext cx="144000" cy="21078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5" name="34 CuadroTexto"/>
          <p:cNvSpPr txBox="1"/>
          <p:nvPr/>
        </p:nvSpPr>
        <p:spPr>
          <a:xfrm>
            <a:off x="5415959" y="6547722"/>
            <a:ext cx="2051570" cy="25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s-ES" sz="1400" b="1" dirty="0" smtClean="0">
                <a:latin typeface="Gandhi Sans" pitchFamily="50" charset="0"/>
              </a:rPr>
              <a:t>Inicio de cursos.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801393" y="4351322"/>
            <a:ext cx="3248723" cy="376606"/>
            <a:chOff x="2828689" y="4356641"/>
            <a:chExt cx="3248723" cy="37660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2" t="11438" r="30965" b="6250"/>
            <a:stretch/>
          </p:blipFill>
          <p:spPr bwMode="auto">
            <a:xfrm>
              <a:off x="2828689" y="4356641"/>
              <a:ext cx="288000" cy="368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2" t="11438" r="30965" b="6250"/>
            <a:stretch/>
          </p:blipFill>
          <p:spPr bwMode="auto">
            <a:xfrm>
              <a:off x="3567688" y="4356641"/>
              <a:ext cx="288000" cy="368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2" t="11438" r="30965" b="6250"/>
            <a:stretch/>
          </p:blipFill>
          <p:spPr bwMode="auto">
            <a:xfrm>
              <a:off x="4302613" y="4365104"/>
              <a:ext cx="288000" cy="368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2" t="11438" r="30965" b="6250"/>
            <a:stretch/>
          </p:blipFill>
          <p:spPr bwMode="auto">
            <a:xfrm>
              <a:off x="5041612" y="4365104"/>
              <a:ext cx="288000" cy="368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2" t="11438" r="30965" b="6250"/>
            <a:stretch/>
          </p:blipFill>
          <p:spPr bwMode="auto">
            <a:xfrm>
              <a:off x="5789412" y="4365104"/>
              <a:ext cx="288000" cy="368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2" t="11438" r="30965" b="6250"/>
          <a:stretch/>
        </p:blipFill>
        <p:spPr bwMode="auto">
          <a:xfrm>
            <a:off x="2121336" y="6393619"/>
            <a:ext cx="136800" cy="174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2" name="91 CuadroTexto"/>
          <p:cNvSpPr txBox="1"/>
          <p:nvPr/>
        </p:nvSpPr>
        <p:spPr>
          <a:xfrm>
            <a:off x="5404324" y="6130561"/>
            <a:ext cx="299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MX" sz="1400" b="1" spc="-20" dirty="0" smtClean="0">
                <a:latin typeface="Gandhi Sans" pitchFamily="50" charset="0"/>
              </a:rPr>
              <a:t>Registro de asistencia y </a:t>
            </a:r>
            <a:r>
              <a:rPr lang="es-MX" sz="1400" b="1" spc="-20" dirty="0">
                <a:latin typeface="Gandhi Sans" pitchFamily="50" charset="0"/>
              </a:rPr>
              <a:t>acreditación </a:t>
            </a:r>
            <a:r>
              <a:rPr lang="es-MX" sz="1400" b="1" spc="-20" dirty="0" smtClean="0">
                <a:latin typeface="Gandhi Sans" pitchFamily="50" charset="0"/>
              </a:rPr>
              <a:t>de los participantes de la Etapa Local.</a:t>
            </a:r>
            <a:endParaRPr lang="es-MX" sz="1400" b="1" spc="-20" dirty="0">
              <a:latin typeface="Gandhi Sans" pitchFamily="50" charset="0"/>
            </a:endParaRPr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455" y="5027174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352630" y="5509317"/>
            <a:ext cx="1049902" cy="217441"/>
            <a:chOff x="2352630" y="5514636"/>
            <a:chExt cx="1049902" cy="217441"/>
          </a:xfrm>
        </p:grpSpPr>
        <p:pic>
          <p:nvPicPr>
            <p:cNvPr id="106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30" y="5516077"/>
              <a:ext cx="303158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374" y="5514636"/>
              <a:ext cx="303158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93 Rectángulo"/>
          <p:cNvSpPr/>
          <p:nvPr/>
        </p:nvSpPr>
        <p:spPr>
          <a:xfrm>
            <a:off x="2665583" y="3327041"/>
            <a:ext cx="3726363" cy="47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107 Rectángulo"/>
          <p:cNvSpPr/>
          <p:nvPr/>
        </p:nvSpPr>
        <p:spPr>
          <a:xfrm>
            <a:off x="2665154" y="3808179"/>
            <a:ext cx="3726363" cy="47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108 Rectángulo"/>
          <p:cNvSpPr/>
          <p:nvPr/>
        </p:nvSpPr>
        <p:spPr>
          <a:xfrm>
            <a:off x="2058094" y="5877288"/>
            <a:ext cx="216000" cy="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1" name="1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471489"/>
              </p:ext>
            </p:extLst>
          </p:nvPr>
        </p:nvGraphicFramePr>
        <p:xfrm>
          <a:off x="1908802" y="1899417"/>
          <a:ext cx="5241838" cy="3842596"/>
        </p:xfrm>
        <a:graphic>
          <a:graphicData uri="http://schemas.openxmlformats.org/drawingml/2006/table">
            <a:tbl>
              <a:tblPr firstRow="1" firstCol="1" bandRow="1"/>
              <a:tblGrid>
                <a:gridCol w="748834"/>
                <a:gridCol w="748834"/>
                <a:gridCol w="748834"/>
                <a:gridCol w="748834"/>
                <a:gridCol w="748834"/>
                <a:gridCol w="748834"/>
                <a:gridCol w="748834"/>
              </a:tblGrid>
              <a:tr h="2334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AGOSTO</a:t>
                      </a:r>
                      <a:endParaRPr lang="es-MX" sz="3200" b="1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D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L</a:t>
                      </a:r>
                      <a:endParaRPr lang="es-MX" sz="9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V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endParaRPr lang="es-MX" dirty="0"/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74" y="4820556"/>
            <a:ext cx="247453" cy="36221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97844" y="5838929"/>
            <a:ext cx="270433" cy="214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91584" y="5796812"/>
            <a:ext cx="278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spc="-20" dirty="0" smtClean="0">
                <a:latin typeface="Gandhi Sans" pitchFamily="50" charset="0"/>
              </a:rPr>
              <a:t>Elaboración de productos finales.</a:t>
            </a:r>
            <a:endParaRPr lang="es-MX" sz="1400" b="1" spc="-2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10" grpId="0"/>
      <p:bldP spid="12" grpId="0"/>
      <p:bldP spid="35" grpId="0"/>
      <p:bldP spid="92" grpId="0"/>
      <p:bldP spid="94" grpId="0" animBg="1"/>
      <p:bldP spid="108" grpId="0" animBg="1"/>
      <p:bldP spid="109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818" y="5373216"/>
            <a:ext cx="284746" cy="2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95628" y="1124744"/>
            <a:ext cx="77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rajan Pro" pitchFamily="18" charset="0"/>
              </a:rPr>
              <a:t>CRONOGRAMA DE ACTIVIDADES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20</a:t>
            </a:r>
            <a:endParaRPr lang="es-MX" sz="1000" dirty="0">
              <a:latin typeface="Gandhi Sans" pitchFamily="50" charset="0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2292152" y="5381719"/>
            <a:ext cx="299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MX" sz="1400" b="1" spc="-20" dirty="0" smtClean="0">
                <a:latin typeface="Gandhi Sans" pitchFamily="50" charset="0"/>
              </a:rPr>
              <a:t>Registro de asistencia y </a:t>
            </a:r>
            <a:r>
              <a:rPr lang="es-MX" sz="1400" b="1" spc="-20" dirty="0">
                <a:latin typeface="Gandhi Sans" pitchFamily="50" charset="0"/>
              </a:rPr>
              <a:t>acreditación </a:t>
            </a:r>
            <a:r>
              <a:rPr lang="es-MX" sz="1400" b="1" spc="-20" dirty="0" smtClean="0">
                <a:latin typeface="Gandhi Sans" pitchFamily="50" charset="0"/>
              </a:rPr>
              <a:t>de los participantes de la Etapa Local.</a:t>
            </a:r>
            <a:endParaRPr lang="es-MX" sz="1400" b="1" spc="-20" dirty="0">
              <a:latin typeface="Gandhi Sans" pitchFamily="50" charset="0"/>
            </a:endParaRPr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191" y="3062207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787" y="3065553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531" y="3064112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" name="1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2687011"/>
              </p:ext>
            </p:extLst>
          </p:nvPr>
        </p:nvGraphicFramePr>
        <p:xfrm>
          <a:off x="1908802" y="1899417"/>
          <a:ext cx="5241838" cy="3340438"/>
        </p:xfrm>
        <a:graphic>
          <a:graphicData uri="http://schemas.openxmlformats.org/drawingml/2006/table">
            <a:tbl>
              <a:tblPr firstRow="1" firstCol="1" bandRow="1"/>
              <a:tblGrid>
                <a:gridCol w="748834"/>
                <a:gridCol w="748834"/>
                <a:gridCol w="748834"/>
                <a:gridCol w="748834"/>
                <a:gridCol w="748834"/>
                <a:gridCol w="748834"/>
                <a:gridCol w="748834"/>
              </a:tblGrid>
              <a:tr h="2334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SEPTIEMBRE</a:t>
                      </a:r>
                      <a:endParaRPr lang="es-MX" sz="3200" b="1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D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L</a:t>
                      </a:r>
                      <a:endParaRPr lang="es-MX" sz="9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M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J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V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19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20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21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22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23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24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25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26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27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28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29</a:t>
                      </a: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 smtClean="0">
                          <a:effectLst/>
                          <a:latin typeface="Gandhi Sans" pitchFamily="50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effectLst/>
                        <a:latin typeface="Gandhi Sans" pitchFamily="50" charset="0"/>
                        <a:ea typeface="Calibri"/>
                        <a:cs typeface="Times New Roman"/>
                      </a:endParaRPr>
                    </a:p>
                  </a:txBody>
                  <a:tcPr marL="54422" marR="54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656" y="3064359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356" y="3072710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226" y="3560490"/>
            <a:ext cx="303158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3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/>
          <p:cNvSpPr txBox="1">
            <a:spLocks/>
          </p:cNvSpPr>
          <p:nvPr/>
        </p:nvSpPr>
        <p:spPr>
          <a:xfrm>
            <a:off x="1576213" y="4161706"/>
            <a:ext cx="6380163" cy="5634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1600" b="1" spc="160" dirty="0">
                <a:latin typeface="Gandhi Sans" pitchFamily="50" charset="0"/>
                <a:ea typeface="+mj-ea"/>
                <a:cs typeface="Arial" panose="020B0604020202020204" pitchFamily="34" charset="0"/>
              </a:rPr>
              <a:t>COORDINACIÓN ESTATAL DE</a:t>
            </a:r>
            <a:br>
              <a:rPr lang="es-MX" sz="1600" b="1" spc="160" dirty="0">
                <a:latin typeface="Gandhi Sans" pitchFamily="50" charset="0"/>
                <a:ea typeface="+mj-ea"/>
                <a:cs typeface="Arial" panose="020B0604020202020204" pitchFamily="34" charset="0"/>
              </a:rPr>
            </a:br>
            <a:r>
              <a:rPr lang="es-MX" sz="1600" b="1" spc="160" dirty="0">
                <a:latin typeface="Gandhi Sans" pitchFamily="50" charset="0"/>
                <a:ea typeface="+mj-ea"/>
                <a:cs typeface="Arial" panose="020B0604020202020204" pitchFamily="34" charset="0"/>
              </a:rPr>
              <a:t>ACTUALIZACIÓN MAGISTERIAL</a:t>
            </a:r>
          </a:p>
        </p:txBody>
      </p:sp>
      <p:sp>
        <p:nvSpPr>
          <p:cNvPr id="12" name="4 Subtítulo"/>
          <p:cNvSpPr txBox="1">
            <a:spLocks/>
          </p:cNvSpPr>
          <p:nvPr/>
        </p:nvSpPr>
        <p:spPr>
          <a:xfrm>
            <a:off x="1926270" y="4822129"/>
            <a:ext cx="5689600" cy="1296144"/>
          </a:xfrm>
          <a:prstGeom prst="rect">
            <a:avLst/>
          </a:prstGeom>
        </p:spPr>
        <p:txBody>
          <a:bodyPr/>
          <a:lstStyle/>
          <a:p>
            <a:pPr marL="26988" indent="-342900" algn="ctr" fontAlgn="auto">
              <a:spcAft>
                <a:spcPts val="0"/>
              </a:spcAft>
              <a:defRPr/>
            </a:pPr>
            <a:r>
              <a:rPr lang="es-MX" sz="1400" dirty="0">
                <a:latin typeface="Gandhi Sans" pitchFamily="50" charset="0"/>
                <a:cs typeface="+mn-cs"/>
                <a:hlinkClick r:id="rId2"/>
              </a:rPr>
              <a:t>http://www.sev.gob.mx/actualizacion/</a:t>
            </a:r>
            <a:endParaRPr lang="es-MX" sz="1400" dirty="0">
              <a:latin typeface="Gandhi Sans" pitchFamily="50" charset="0"/>
              <a:cs typeface="+mn-cs"/>
            </a:endParaRPr>
          </a:p>
          <a:p>
            <a:pPr marL="26988" indent="-342900" algn="ctr" fontAlgn="auto">
              <a:spcAft>
                <a:spcPts val="0"/>
              </a:spcAft>
              <a:defRPr/>
            </a:pPr>
            <a:r>
              <a:rPr lang="es-MX" sz="1400" dirty="0" smtClean="0">
                <a:latin typeface="Gandhi Sans" pitchFamily="50" charset="0"/>
                <a:cs typeface="+mn-cs"/>
                <a:hlinkClick r:id="rId3"/>
              </a:rPr>
              <a:t>ceamveracruz@hotmail.com</a:t>
            </a:r>
            <a:endParaRPr lang="es-MX" sz="1400" dirty="0">
              <a:latin typeface="Gandhi Sans" pitchFamily="50" charset="0"/>
              <a:cs typeface="+mn-cs"/>
            </a:endParaRPr>
          </a:p>
          <a:p>
            <a:pPr marL="26988" indent="-342900" fontAlgn="auto">
              <a:spcAft>
                <a:spcPts val="0"/>
              </a:spcAft>
              <a:defRPr/>
            </a:pPr>
            <a:r>
              <a:rPr lang="es-MX" sz="1400" dirty="0" smtClean="0">
                <a:latin typeface="Gandhi Sans" pitchFamily="50" charset="0"/>
                <a:cs typeface="+mn-cs"/>
              </a:rPr>
              <a:t> </a:t>
            </a:r>
            <a:r>
              <a:rPr lang="es-MX" sz="1400" dirty="0">
                <a:latin typeface="Gandhi Sans" pitchFamily="50" charset="0"/>
                <a:cs typeface="+mn-cs"/>
              </a:rPr>
              <a:t>	</a:t>
            </a:r>
            <a:endParaRPr lang="es-MX" sz="1400" dirty="0" smtClean="0">
              <a:latin typeface="Gandhi Sans" pitchFamily="50" charset="0"/>
              <a:cs typeface="+mn-cs"/>
            </a:endParaRPr>
          </a:p>
          <a:p>
            <a:pPr marL="2060575" indent="-342900" fontAlgn="auto">
              <a:spcAft>
                <a:spcPts val="0"/>
              </a:spcAft>
              <a:defRPr/>
            </a:pPr>
            <a:r>
              <a:rPr lang="es-MX" sz="1400" dirty="0" smtClean="0">
                <a:latin typeface="Gandhi Sans" pitchFamily="50" charset="0"/>
                <a:cs typeface="+mn-cs"/>
              </a:rPr>
              <a:t>Tels</a:t>
            </a:r>
            <a:r>
              <a:rPr lang="es-MX" sz="1400" dirty="0">
                <a:latin typeface="Gandhi Sans" pitchFamily="50" charset="0"/>
                <a:cs typeface="+mn-cs"/>
              </a:rPr>
              <a:t>. </a:t>
            </a:r>
            <a:r>
              <a:rPr lang="es-MX" sz="1400" dirty="0" smtClean="0">
                <a:latin typeface="Gandhi Sans" pitchFamily="50" charset="0"/>
                <a:cs typeface="+mn-cs"/>
              </a:rPr>
              <a:t>228 817 </a:t>
            </a:r>
            <a:r>
              <a:rPr lang="es-MX" sz="1400" dirty="0">
                <a:latin typeface="Gandhi Sans" pitchFamily="50" charset="0"/>
                <a:cs typeface="+mn-cs"/>
              </a:rPr>
              <a:t>83 55 </a:t>
            </a:r>
          </a:p>
          <a:p>
            <a:pPr marL="2060575" indent="-342900" fontAlgn="auto">
              <a:spcAft>
                <a:spcPts val="0"/>
              </a:spcAft>
              <a:defRPr/>
            </a:pPr>
            <a:r>
              <a:rPr lang="es-MX" sz="1400" dirty="0">
                <a:latin typeface="Gandhi Sans" pitchFamily="50" charset="0"/>
                <a:cs typeface="+mn-cs"/>
              </a:rPr>
              <a:t>	</a:t>
            </a:r>
            <a:r>
              <a:rPr lang="es-MX" sz="1400" dirty="0">
                <a:latin typeface="Gandhi Sans" pitchFamily="50" charset="0"/>
              </a:rPr>
              <a:t> </a:t>
            </a:r>
            <a:r>
              <a:rPr lang="es-MX" sz="1400" dirty="0" smtClean="0">
                <a:latin typeface="Gandhi Sans" pitchFamily="50" charset="0"/>
              </a:rPr>
              <a:t>       </a:t>
            </a:r>
            <a:r>
              <a:rPr lang="es-MX" sz="1600" dirty="0" smtClean="0">
                <a:latin typeface="Gandhi Sans" pitchFamily="50" charset="0"/>
              </a:rPr>
              <a:t> </a:t>
            </a:r>
            <a:r>
              <a:rPr lang="es-MX" sz="1400" dirty="0" smtClean="0">
                <a:latin typeface="Gandhi Sans" pitchFamily="50" charset="0"/>
                <a:cs typeface="+mn-cs"/>
              </a:rPr>
              <a:t>818 </a:t>
            </a:r>
            <a:r>
              <a:rPr lang="es-MX" sz="1400" dirty="0">
                <a:latin typeface="Gandhi Sans" pitchFamily="50" charset="0"/>
                <a:cs typeface="+mn-cs"/>
              </a:rPr>
              <a:t>91 04 (Directo)</a:t>
            </a:r>
          </a:p>
          <a:p>
            <a:pPr marL="26988" indent="-342900"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400" dirty="0">
              <a:latin typeface="Gandhi Sans" pitchFamily="50" charset="0"/>
              <a:cs typeface="+mn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69" r="20884" b="14865"/>
          <a:stretch/>
        </p:blipFill>
        <p:spPr>
          <a:xfrm>
            <a:off x="2527986" y="1165688"/>
            <a:ext cx="40880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201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611560" y="3933057"/>
            <a:ext cx="7920880" cy="2232248"/>
            <a:chOff x="611560" y="4293096"/>
            <a:chExt cx="7920880" cy="1785798"/>
          </a:xfrm>
        </p:grpSpPr>
        <p:sp>
          <p:nvSpPr>
            <p:cNvPr id="27" name="26 Rectángulo redondeado"/>
            <p:cNvSpPr/>
            <p:nvPr/>
          </p:nvSpPr>
          <p:spPr>
            <a:xfrm>
              <a:off x="611560" y="4293096"/>
              <a:ext cx="7920880" cy="1785798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 Subtítulo"/>
            <p:cNvSpPr txBox="1">
              <a:spLocks/>
            </p:cNvSpPr>
            <p:nvPr/>
          </p:nvSpPr>
          <p:spPr>
            <a:xfrm>
              <a:off x="1046335" y="4353228"/>
              <a:ext cx="7343775" cy="16680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LEY GENERAL DE EDUCACIÓN</a:t>
              </a:r>
              <a:endParaRPr kumimoji="0" lang="es-MX" sz="15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ndhi Sans" pitchFamily="50" charset="0"/>
                <a:ea typeface="+mn-ea"/>
                <a:cs typeface="Arial" panose="020B0604020202020204" pitchFamily="34" charset="0"/>
              </a:endParaRPr>
            </a:p>
            <a:p>
              <a:pPr marL="1192213" marR="0" lvl="0" indent="-119221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Artículo 3°</a:t>
              </a: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. El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 Estado está obligado a prestar servicios educativos de calidad que garanticen el máximo logro de aprendizaje de los educandos…</a:t>
              </a:r>
            </a:p>
            <a:p>
              <a:pPr marL="1192213" marR="0" lvl="0" indent="-119221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lang="es-MX" sz="1500" b="1" spc="30" baseline="0" dirty="0" smtClean="0">
                <a:latin typeface="Gandhi Sans" pitchFamily="50" charset="0"/>
                <a:cs typeface="Arial" panose="020B0604020202020204" pitchFamily="34" charset="0"/>
              </a:endParaRPr>
            </a:p>
            <a:p>
              <a:pPr marL="1192213" marR="0" lvl="0" indent="-119221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s-MX" sz="15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Articulo 8°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. Será de calidad, entendiéndose por ésta la congruencia entre los objetivos, resultados y procesos del sistema educativo, conforme a las dimensiones de eficacia, eficiencia, pertinencia y equidad.                                                                                                  (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Fracción IV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s-MX" sz="1500" b="1" i="0" u="none" strike="noStrike" kern="120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ndhi Sans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11560" y="1556792"/>
            <a:ext cx="7920880" cy="2284511"/>
            <a:chOff x="611560" y="1556792"/>
            <a:chExt cx="7920880" cy="2284511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1556792"/>
              <a:ext cx="7920880" cy="2284511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2 Subtítulo"/>
            <p:cNvSpPr txBox="1">
              <a:spLocks/>
            </p:cNvSpPr>
            <p:nvPr/>
          </p:nvSpPr>
          <p:spPr>
            <a:xfrm>
              <a:off x="2267744" y="2440037"/>
              <a:ext cx="6119639" cy="13687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El Estado garantizará la calidad en la educación obligatoria de manera que los materiales y los métodos educativos, la organización escolar, la infraestructura educativa y la idoneidad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 de los docentes y los directivos garanticen el máximo logro de aprendizaje de los educandos. (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párrafo tercero</a:t>
              </a:r>
              <a:r>
                <a:rPr kumimoji="0" lang="es-MX" sz="1500" b="1" i="0" u="none" strike="noStrike" kern="1200" cap="none" spc="3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s-MX" sz="15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ndhi Sans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CuadroTexto 3"/>
            <p:cNvSpPr txBox="1"/>
            <p:nvPr/>
          </p:nvSpPr>
          <p:spPr>
            <a:xfrm>
              <a:off x="1043608" y="2132856"/>
              <a:ext cx="67687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s-MX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ARTÍCULO 3° CONSTITUCIONAL.</a:t>
              </a:r>
              <a:endPara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ndhi Sans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337193" y="1700808"/>
              <a:ext cx="2458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ct val="20000"/>
                </a:spcBef>
                <a:defRPr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SUSTENTO   JURÍDICO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22" name="21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2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2</a:t>
            </a:r>
            <a:endParaRPr lang="es-MX" sz="1000" dirty="0">
              <a:latin typeface="Gandhi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9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611560" y="3933056"/>
            <a:ext cx="7920880" cy="2160239"/>
            <a:chOff x="611560" y="4293096"/>
            <a:chExt cx="7920880" cy="1728191"/>
          </a:xfrm>
        </p:grpSpPr>
        <p:sp>
          <p:nvSpPr>
            <p:cNvPr id="27" name="26 Rectángulo redondeado"/>
            <p:cNvSpPr/>
            <p:nvPr/>
          </p:nvSpPr>
          <p:spPr>
            <a:xfrm>
              <a:off x="611560" y="4293096"/>
              <a:ext cx="7920880" cy="1656184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 Subtítulo"/>
            <p:cNvSpPr txBox="1">
              <a:spLocks/>
            </p:cNvSpPr>
            <p:nvPr/>
          </p:nvSpPr>
          <p:spPr>
            <a:xfrm>
              <a:off x="1046335" y="4353228"/>
              <a:ext cx="7343775" cy="16680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CAPÍTULO II</a:t>
              </a: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 De la Mejora de la Práctica Profesional</a:t>
              </a:r>
            </a:p>
            <a:p>
              <a:pPr marL="1192213" marR="0" lvl="0" indent="-119221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Artículo 15</a:t>
              </a: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. La evaluación interna deberá ser una actividad permanente, de carácter formativo y tendiente al mejoramiento de la práctica profesional de los docentes y al avance continuo de la Escuela y de la zona escolar.</a:t>
              </a:r>
            </a:p>
            <a:p>
              <a:pPr marL="1192213" marR="0" lvl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Dicha evaluación se llevará a cabo bajo la coordinación y liderazgo del director. Los docentes tendrán la obligación de colaborar en esta actividad.</a:t>
              </a:r>
              <a:endParaRPr kumimoji="0" lang="es-MX" sz="1500" b="1" i="0" u="none" strike="noStrike" kern="120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ndhi Sans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11560" y="1556793"/>
            <a:ext cx="7920880" cy="2160240"/>
            <a:chOff x="611560" y="1556793"/>
            <a:chExt cx="7920880" cy="2160240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1556793"/>
              <a:ext cx="7920880" cy="2160240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2 Subtítulo"/>
            <p:cNvSpPr txBox="1">
              <a:spLocks/>
            </p:cNvSpPr>
            <p:nvPr/>
          </p:nvSpPr>
          <p:spPr>
            <a:xfrm>
              <a:off x="1043608" y="2276276"/>
              <a:ext cx="7343775" cy="13687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1011238" marR="0" lvl="0" indent="-1011238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Artículo 8</a:t>
              </a: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. En el ámbito de la Educación Básica corresponden a las Autoridades Educativas Locales las atribuciones siguientes:</a:t>
              </a:r>
            </a:p>
            <a:p>
              <a:pPr marL="1011238" marR="0" lvl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IX. Ofrecer al Personal Docente y al Personal con Funciones de Dirección y de Supervisión programas de desarrollo de capacidades para la </a:t>
              </a:r>
              <a:r>
                <a:rPr kumimoji="0" lang="es-MX" sz="1500" b="1" i="0" u="sng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evaluación interna</a:t>
              </a:r>
              <a:r>
                <a:rPr kumimoji="0" lang="es-MX" sz="1500" b="1" i="0" u="none" strike="noStrike" kern="1200" cap="none" spc="3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ndhi Sans" pitchFamily="50" charset="0"/>
                  <a:ea typeface="+mn-ea"/>
                  <a:cs typeface="Arial" panose="020B0604020202020204" pitchFamily="34" charset="0"/>
                </a:rPr>
                <a:t> a que se refiere esta Ley…</a:t>
              </a:r>
            </a:p>
          </p:txBody>
        </p:sp>
        <p:sp>
          <p:nvSpPr>
            <p:cNvPr id="21" name="CuadroTexto 3"/>
            <p:cNvSpPr txBox="1"/>
            <p:nvPr/>
          </p:nvSpPr>
          <p:spPr>
            <a:xfrm>
              <a:off x="1043608" y="2132856"/>
              <a:ext cx="67687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s-MX" sz="1400" b="1" dirty="0" smtClean="0">
                  <a:latin typeface="Gandhi Sans" pitchFamily="50" charset="0"/>
                  <a:cs typeface="Arial" panose="020B0604020202020204" pitchFamily="34" charset="0"/>
                </a:rPr>
                <a:t>.</a:t>
              </a:r>
              <a:endParaRPr lang="es-MX" sz="1400" b="1" dirty="0">
                <a:latin typeface="Gandhi Sans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780549" y="1700808"/>
              <a:ext cx="55722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ct val="20000"/>
                </a:spcBef>
                <a:defRPr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LEY GENERAL DEL SERVICIO PROFESIONAL DOCENTE</a:t>
              </a:r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3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6" name="15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8629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611560" y="4121370"/>
            <a:ext cx="7920880" cy="864096"/>
            <a:chOff x="611560" y="4265386"/>
            <a:chExt cx="7920880" cy="864096"/>
          </a:xfrm>
        </p:grpSpPr>
        <p:sp>
          <p:nvSpPr>
            <p:cNvPr id="18" name="17 Rectángulo redondeado"/>
            <p:cNvSpPr/>
            <p:nvPr/>
          </p:nvSpPr>
          <p:spPr>
            <a:xfrm>
              <a:off x="611560" y="4265386"/>
              <a:ext cx="7920880" cy="864096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999384" y="4284630"/>
              <a:ext cx="7129462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163638" indent="-1163638" algn="just">
                <a:defRPr/>
              </a:pPr>
              <a:r>
                <a:rPr lang="es-MX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Artículo </a:t>
              </a:r>
              <a:r>
                <a:rPr lang="es-MX" sz="1600" b="1" spc="3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17</a:t>
              </a:r>
              <a:r>
                <a:rPr lang="es-MX" sz="1600" b="1" spc="30" dirty="0">
                  <a:latin typeface="Gandhi Sans" pitchFamily="50" charset="0"/>
                  <a:cs typeface="Arial" panose="020B0604020202020204" pitchFamily="34" charset="0"/>
                </a:rPr>
                <a:t>. El Servicio de Asistencia Técnica a la Escuela apoyará a los docentes en la práctica de la evaluación interna, así como en la interpretación y uso de las evaluaciones externas</a:t>
              </a:r>
              <a:r>
                <a:rPr lang="es-MX" sz="1600" b="1" spc="30" dirty="0" smtClean="0">
                  <a:latin typeface="Gandhi Sans" pitchFamily="50" charset="0"/>
                  <a:cs typeface="Arial" panose="020B0604020202020204" pitchFamily="34" charset="0"/>
                </a:rPr>
                <a:t>.</a:t>
              </a:r>
              <a:endParaRPr lang="es-MX" sz="1600" b="1" spc="30" dirty="0">
                <a:latin typeface="Gandhi Sans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11560" y="5157192"/>
            <a:ext cx="7920880" cy="720080"/>
            <a:chOff x="611560" y="5301208"/>
            <a:chExt cx="7920880" cy="720080"/>
          </a:xfrm>
        </p:grpSpPr>
        <p:sp>
          <p:nvSpPr>
            <p:cNvPr id="17" name="16 Rectángulo redondeado"/>
            <p:cNvSpPr/>
            <p:nvPr/>
          </p:nvSpPr>
          <p:spPr>
            <a:xfrm>
              <a:off x="611560" y="5301208"/>
              <a:ext cx="7920880" cy="720080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99384" y="5364505"/>
              <a:ext cx="7129462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163638" indent="-1163638" algn="just">
                <a:defRPr/>
              </a:pPr>
              <a:r>
                <a:rPr lang="es-MX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Artículo </a:t>
              </a:r>
              <a:r>
                <a:rPr lang="es-MX" sz="1600" b="1" spc="3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20</a:t>
              </a:r>
              <a:r>
                <a:rPr lang="es-MX" sz="1600" b="1" spc="30" dirty="0">
                  <a:latin typeface="Gandhi Sans" pitchFamily="50" charset="0"/>
                  <a:cs typeface="Arial" panose="020B0604020202020204" pitchFamily="34" charset="0"/>
                </a:rPr>
                <a:t>. Los resultados de la evaluación interna deberán dar lugar al establecimiento de compromisos verificables de mejora.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1560" y="1628800"/>
            <a:ext cx="7920880" cy="2304256"/>
            <a:chOff x="611560" y="1628800"/>
            <a:chExt cx="7920880" cy="2304256"/>
          </a:xfrm>
        </p:grpSpPr>
        <p:sp>
          <p:nvSpPr>
            <p:cNvPr id="14" name="13 Rectángulo redondeado"/>
            <p:cNvSpPr/>
            <p:nvPr/>
          </p:nvSpPr>
          <p:spPr>
            <a:xfrm>
              <a:off x="611560" y="1628800"/>
              <a:ext cx="7920880" cy="2304256"/>
            </a:xfrm>
            <a:prstGeom prst="roundRect">
              <a:avLst>
                <a:gd name="adj" fmla="val 8074"/>
              </a:avLst>
            </a:prstGeom>
            <a:solidFill>
              <a:srgbClr val="BFF9C6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999310" y="2164624"/>
              <a:ext cx="7129462" cy="16927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081088" indent="-1081088" algn="just">
                <a:defRPr/>
              </a:pPr>
              <a:r>
                <a:rPr lang="es-MX" sz="1600" b="1" spc="3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ndhi Sans" pitchFamily="50" charset="0"/>
                  <a:cs typeface="Arial" panose="020B0604020202020204" pitchFamily="34" charset="0"/>
                </a:rPr>
                <a:t>Artículo 16</a:t>
              </a:r>
              <a:r>
                <a:rPr lang="es-MX" sz="1600" b="1" spc="30" dirty="0">
                  <a:latin typeface="Gandhi Sans" pitchFamily="50" charset="0"/>
                  <a:cs typeface="Arial" panose="020B0604020202020204" pitchFamily="34" charset="0"/>
                </a:rPr>
                <a:t>. Para el impulso de la evaluación interna en las escuelas y zonas escolares, las Autoridades Educativas y los Organismos Descentralizados deberán</a:t>
              </a:r>
              <a:r>
                <a:rPr lang="es-MX" sz="1600" b="1" spc="30" dirty="0" smtClean="0">
                  <a:latin typeface="Gandhi Sans" pitchFamily="50" charset="0"/>
                  <a:cs typeface="Arial" panose="020B0604020202020204" pitchFamily="34" charset="0"/>
                </a:rPr>
                <a:t>:</a:t>
              </a:r>
            </a:p>
            <a:p>
              <a:pPr marL="1081088" indent="-1081088" algn="just">
                <a:defRPr/>
              </a:pPr>
              <a:endParaRPr lang="es-MX" sz="800" b="1" spc="30" dirty="0">
                <a:latin typeface="Gandhi Sans" pitchFamily="50" charset="0"/>
                <a:cs typeface="Arial" panose="020B0604020202020204" pitchFamily="34" charset="0"/>
              </a:endParaRPr>
            </a:p>
            <a:p>
              <a:pPr marL="1081088" indent="-180975" algn="just">
                <a:buFontTx/>
                <a:buAutoNum type="romanUcPeriod"/>
                <a:defRPr/>
              </a:pPr>
              <a:r>
                <a:rPr lang="es-MX" sz="1600" b="1" spc="30" dirty="0">
                  <a:latin typeface="Gandhi Sans" pitchFamily="50" charset="0"/>
                  <a:cs typeface="Arial" panose="020B0604020202020204" pitchFamily="34" charset="0"/>
                </a:rPr>
                <a:t>Ofrecer al Personal Docente y al Personal con Funciones de Dirección y de Supervisión programas de desarrollo de capacidades para la evaluación. </a:t>
              </a:r>
            </a:p>
          </p:txBody>
        </p:sp>
        <p:sp>
          <p:nvSpPr>
            <p:cNvPr id="15" name="CuadroTexto 3"/>
            <p:cNvSpPr txBox="1"/>
            <p:nvPr/>
          </p:nvSpPr>
          <p:spPr>
            <a:xfrm>
              <a:off x="1190351" y="1772816"/>
              <a:ext cx="67687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s-MX" sz="1600" b="1" dirty="0" smtClean="0">
                  <a:latin typeface="Gandhi Sans" pitchFamily="50" charset="0"/>
                  <a:cs typeface="Arial" panose="020B0604020202020204" pitchFamily="34" charset="0"/>
                </a:rPr>
                <a:t>LEY GENERAL DEL SERVICIO PROFESIONAL DOCENTE. </a:t>
              </a:r>
              <a:endParaRPr lang="es-MX" sz="1600" b="1" dirty="0">
                <a:latin typeface="Gandhi Sans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4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26" name="25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610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043608" y="2780928"/>
            <a:ext cx="7056784" cy="2448272"/>
            <a:chOff x="1043608" y="2780928"/>
            <a:chExt cx="7056784" cy="2448272"/>
          </a:xfrm>
        </p:grpSpPr>
        <p:sp>
          <p:nvSpPr>
            <p:cNvPr id="8" name="7 Rectángulo redondeado"/>
            <p:cNvSpPr/>
            <p:nvPr/>
          </p:nvSpPr>
          <p:spPr>
            <a:xfrm>
              <a:off x="1043608" y="2780928"/>
              <a:ext cx="7056784" cy="2448272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03648" y="3002176"/>
              <a:ext cx="64087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8113" indent="-138113" algn="just">
                <a:buFont typeface="Arial" pitchFamily="34" charset="0"/>
                <a:buChar char="•"/>
              </a:pPr>
              <a:r>
                <a:rPr lang="es-ES" sz="2000" b="1" dirty="0" smtClean="0">
                  <a:latin typeface="Gandhi Sans" pitchFamily="50" charset="0"/>
                </a:rPr>
                <a:t>Fortalezcan sus competencias para planear y desarrollar la evaluación interna, con el  fin de promover </a:t>
              </a:r>
              <a:r>
                <a:rPr lang="es-ES_tradnl" sz="2000" b="1" dirty="0" smtClean="0">
                  <a:latin typeface="Gandhi Sans" pitchFamily="50" charset="0"/>
                </a:rPr>
                <a:t>una gestión que coloque en el centro de las actividades del plantel al aprendizaje de los alumnos y la mejora del servicio educativo a través del perfeccionamiento de la práctica docente </a:t>
              </a:r>
              <a:r>
                <a:rPr lang="es-ES_tradnl" sz="2000" b="1" dirty="0">
                  <a:latin typeface="Gandhi Sans" pitchFamily="50" charset="0"/>
                </a:rPr>
                <a:t>profesional</a:t>
              </a:r>
              <a:r>
                <a:rPr lang="es-ES_tradnl" sz="2000" b="1" dirty="0" smtClean="0">
                  <a:latin typeface="Gandhi Sans" pitchFamily="50" charset="0"/>
                </a:rPr>
                <a:t>.</a:t>
              </a:r>
              <a:endParaRPr lang="es-MX" b="1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971600" y="166073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PROPÓSITO  GENERAL DEL CURSO</a:t>
            </a:r>
            <a:endParaRPr lang="es-MX" sz="2000" dirty="0"/>
          </a:p>
        </p:txBody>
      </p:sp>
      <p:sp>
        <p:nvSpPr>
          <p:cNvPr id="14" name="13 Rectángulo"/>
          <p:cNvSpPr/>
          <p:nvPr/>
        </p:nvSpPr>
        <p:spPr>
          <a:xfrm>
            <a:off x="683568" y="22675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latin typeface="Gandhi Sans" pitchFamily="50" charset="0"/>
              </a:rPr>
              <a:t>Que los docentes, directores, supervisores y asesores técnico pedagógicos: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5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3930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611560" y="2564904"/>
            <a:ext cx="7920880" cy="1584176"/>
            <a:chOff x="611560" y="2276872"/>
            <a:chExt cx="7920880" cy="1584176"/>
          </a:xfrm>
        </p:grpSpPr>
        <p:sp>
          <p:nvSpPr>
            <p:cNvPr id="13" name="12 Rectángulo redondeado"/>
            <p:cNvSpPr/>
            <p:nvPr/>
          </p:nvSpPr>
          <p:spPr>
            <a:xfrm>
              <a:off x="611560" y="2276872"/>
              <a:ext cx="7920880" cy="1584176"/>
            </a:xfrm>
            <a:prstGeom prst="roundRect">
              <a:avLst>
                <a:gd name="adj" fmla="val 807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3568" y="2306196"/>
              <a:ext cx="770485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900" b="1" dirty="0">
                <a:latin typeface="Gandhi Sans" pitchFamily="50" charset="0"/>
              </a:endParaRPr>
            </a:p>
            <a:p>
              <a:pPr marL="401638" lvl="0" indent="-138113" algn="just">
                <a:buFont typeface="Arial" pitchFamily="34" charset="0"/>
                <a:buChar char="•"/>
              </a:pPr>
              <a:r>
                <a:rPr lang="es-ES_tradnl" b="1" dirty="0" smtClean="0">
                  <a:latin typeface="Gandhi Sans" pitchFamily="50" charset="0"/>
                </a:rPr>
                <a:t>Reconozcan </a:t>
              </a:r>
              <a:r>
                <a:rPr lang="es-ES_tradnl" b="1" dirty="0">
                  <a:latin typeface="Gandhi Sans" pitchFamily="50" charset="0"/>
                </a:rPr>
                <a:t>la evaluación interna como actividad permanente, a través de la recuperación de la experiencia, el análisis del marco normativo y de  referentes teórico metodológicos, para impulsar procesos de mejora continua</a:t>
              </a:r>
              <a:r>
                <a:rPr lang="es-ES_tradnl" b="1" dirty="0" smtClean="0">
                  <a:latin typeface="Gandhi Sans" pitchFamily="50" charset="0"/>
                </a:rPr>
                <a:t>.</a:t>
              </a:r>
              <a:endParaRPr lang="es-MX" b="1" dirty="0">
                <a:latin typeface="Gandhi Sans" pitchFamily="50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971600" y="158873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PROPÓSITOS  ESPECÍFICOS DEL CURSO</a:t>
            </a:r>
            <a:endParaRPr lang="es-MX" sz="20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611560" y="4365104"/>
            <a:ext cx="7920880" cy="1080120"/>
            <a:chOff x="611560" y="4221088"/>
            <a:chExt cx="7920880" cy="1080120"/>
          </a:xfrm>
        </p:grpSpPr>
        <p:sp>
          <p:nvSpPr>
            <p:cNvPr id="20" name="19 Rectángulo redondeado"/>
            <p:cNvSpPr/>
            <p:nvPr/>
          </p:nvSpPr>
          <p:spPr>
            <a:xfrm>
              <a:off x="611560" y="4221088"/>
              <a:ext cx="7920880" cy="1080120"/>
            </a:xfrm>
            <a:prstGeom prst="roundRect">
              <a:avLst>
                <a:gd name="adj" fmla="val 807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952692" y="4293096"/>
              <a:ext cx="73637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113" lvl="0" indent="-138113" algn="just">
                <a:buFont typeface="Arial" pitchFamily="34" charset="0"/>
                <a:buChar char="•"/>
              </a:pPr>
              <a:r>
                <a:rPr lang="es-ES_tradnl" b="1" dirty="0" smtClean="0">
                  <a:latin typeface="Gandhi Sans" pitchFamily="50" charset="0"/>
                </a:rPr>
                <a:t>Conozcan y empleen diversas herramientas para la evaluación interna de las escuelas, con el fin de prevenir y atender los problemas de aprendizaje de los estudiantes, a través del trabajo colaborativo.</a:t>
              </a:r>
              <a:endParaRPr lang="es-MX" b="1" dirty="0">
                <a:latin typeface="Gandhi Sans" pitchFamily="50" charset="0"/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683568" y="20608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latin typeface="Gandhi Sans" pitchFamily="50" charset="0"/>
              </a:rPr>
              <a:t>Que los docentes, directores, supervisores y asesores técnico pedagógicos: 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6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6" name="15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2526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11560" y="3717032"/>
            <a:ext cx="7920880" cy="1728192"/>
            <a:chOff x="611560" y="3789040"/>
            <a:chExt cx="7920880" cy="1728192"/>
          </a:xfrm>
        </p:grpSpPr>
        <p:sp>
          <p:nvSpPr>
            <p:cNvPr id="4" name="3 Rectángulo redondeado"/>
            <p:cNvSpPr/>
            <p:nvPr/>
          </p:nvSpPr>
          <p:spPr>
            <a:xfrm>
              <a:off x="611560" y="3789040"/>
              <a:ext cx="7920880" cy="1728192"/>
            </a:xfrm>
            <a:prstGeom prst="roundRect">
              <a:avLst>
                <a:gd name="adj" fmla="val 8074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971600" y="3933056"/>
              <a:ext cx="727280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113" lvl="0" indent="-138113" algn="just">
                <a:buFont typeface="Arial" pitchFamily="34" charset="0"/>
                <a:buChar char="•"/>
              </a:pPr>
              <a:r>
                <a:rPr lang="es-ES_tradnl" b="1" dirty="0" smtClean="0">
                  <a:latin typeface="Gandhi Sans" pitchFamily="50" charset="0"/>
                </a:rPr>
                <a:t>Fortalezcan las acciones planteadas en la Ruta de Mejora elaborada en el Consejo Técnico Escolar, con base en los resultados  de la evaluación interna y externa de la escuela, con el fin de planear acciones que promuevan la mejora del aprendizaje de los alumnos  y el desarrollo profesional </a:t>
              </a:r>
              <a:r>
                <a:rPr lang="es-ES" b="1" dirty="0" smtClean="0">
                  <a:latin typeface="Gandhi Sans" pitchFamily="50" charset="0"/>
                </a:rPr>
                <a:t>docente.</a:t>
              </a:r>
              <a:endParaRPr lang="es-MX" b="1" dirty="0">
                <a:latin typeface="Gandhi Sans" pitchFamily="50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11560" y="2060848"/>
            <a:ext cx="7920880" cy="1296144"/>
            <a:chOff x="611560" y="2132856"/>
            <a:chExt cx="7920880" cy="1296144"/>
          </a:xfrm>
        </p:grpSpPr>
        <p:sp>
          <p:nvSpPr>
            <p:cNvPr id="5" name="4 Rectángulo redondeado"/>
            <p:cNvSpPr/>
            <p:nvPr/>
          </p:nvSpPr>
          <p:spPr>
            <a:xfrm>
              <a:off x="611560" y="2132856"/>
              <a:ext cx="7920880" cy="1296144"/>
            </a:xfrm>
            <a:prstGeom prst="roundRect">
              <a:avLst>
                <a:gd name="adj" fmla="val 807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971600" y="2276872"/>
              <a:ext cx="7200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113" lvl="0" indent="-138113" algn="just">
                <a:buFont typeface="Arial" pitchFamily="34" charset="0"/>
                <a:buChar char="•"/>
              </a:pPr>
              <a:r>
                <a:rPr lang="es-ES" b="1" dirty="0" smtClean="0">
                  <a:latin typeface="Gandhi Sans" pitchFamily="50" charset="0"/>
                </a:rPr>
                <a:t>Analicen los resultados de la evaluación externa  a la escuela, con la finalidad de identificar necesidades de atención para mejorar la enseñanza y el aprendizaje de los estudiantes.</a:t>
              </a:r>
              <a:endParaRPr lang="es-MX" b="1" dirty="0" smtClean="0">
                <a:latin typeface="Gandhi Sans" pitchFamily="50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7</a:t>
            </a:r>
            <a:endParaRPr lang="es-MX" sz="1000" dirty="0">
              <a:latin typeface="Gandhi Sans" pitchFamily="50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17" name="16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683568" y="144471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latin typeface="Trajan Pro" pitchFamily="18" charset="0"/>
              </a:rPr>
              <a:t>ALINEACIÓN DEL CURSO</a:t>
            </a:r>
            <a:endParaRPr lang="es-MX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820472" y="5805264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Gandhi Sans" pitchFamily="50" charset="0"/>
              </a:rPr>
              <a:t>8</a:t>
            </a:r>
            <a:endParaRPr lang="es-MX" sz="1000" dirty="0">
              <a:latin typeface="Gandhi Sans" pitchFamily="50" charset="0"/>
            </a:endParaRPr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xmlns="" val="2000607154"/>
              </p:ext>
            </p:extLst>
          </p:nvPr>
        </p:nvGraphicFramePr>
        <p:xfrm>
          <a:off x="-2142492" y="1658997"/>
          <a:ext cx="108909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4211960" y="980728"/>
            <a:ext cx="4248472" cy="432048"/>
            <a:chOff x="4211960" y="980728"/>
            <a:chExt cx="4248472" cy="432048"/>
          </a:xfrm>
        </p:grpSpPr>
        <p:sp>
          <p:nvSpPr>
            <p:cNvPr id="9" name="8 Rectángulo redondeado"/>
            <p:cNvSpPr/>
            <p:nvPr/>
          </p:nvSpPr>
          <p:spPr>
            <a:xfrm>
              <a:off x="4211960" y="980728"/>
              <a:ext cx="4248472" cy="432048"/>
            </a:xfrm>
            <a:prstGeom prst="roundRect">
              <a:avLst>
                <a:gd name="adj" fmla="val 11652"/>
              </a:avLst>
            </a:prstGeom>
            <a:solidFill>
              <a:srgbClr val="FFFF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  <p:sp>
          <p:nvSpPr>
            <p:cNvPr id="10" name="1 Título"/>
            <p:cNvSpPr txBox="1">
              <a:spLocks/>
            </p:cNvSpPr>
            <p:nvPr/>
          </p:nvSpPr>
          <p:spPr>
            <a:xfrm>
              <a:off x="4355976" y="980728"/>
              <a:ext cx="403329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EVALUACIÓN INTERNA.   </a:t>
              </a:r>
              <a:r>
                <a:rPr kumimoji="0" lang="es-MX" sz="1050" b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APRENDER</a:t>
              </a:r>
              <a:r>
                <a:rPr kumimoji="0" lang="es-MX" sz="105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ajan Pro" pitchFamily="18" charset="0"/>
                  <a:ea typeface="+mj-ea"/>
                  <a:cs typeface="+mj-cs"/>
                </a:rPr>
                <a:t> EN LA ESCUELA</a:t>
              </a:r>
            </a:p>
          </p:txBody>
        </p:sp>
      </p:grpSp>
      <p:cxnSp>
        <p:nvCxnSpPr>
          <p:cNvPr id="3" name="2 Conector recto"/>
          <p:cNvCxnSpPr/>
          <p:nvPr/>
        </p:nvCxnSpPr>
        <p:spPr>
          <a:xfrm>
            <a:off x="6264322" y="2033516"/>
            <a:ext cx="941696" cy="1856096"/>
          </a:xfrm>
          <a:prstGeom prst="line">
            <a:avLst/>
          </a:prstGeom>
          <a:ln w="28575">
            <a:solidFill>
              <a:srgbClr val="9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264322" y="2934269"/>
            <a:ext cx="955344" cy="968991"/>
          </a:xfrm>
          <a:prstGeom prst="line">
            <a:avLst/>
          </a:prstGeom>
          <a:ln w="28575">
            <a:solidFill>
              <a:srgbClr val="9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291618" y="3862316"/>
            <a:ext cx="914400" cy="27296"/>
          </a:xfrm>
          <a:prstGeom prst="line">
            <a:avLst/>
          </a:prstGeom>
          <a:ln w="28575">
            <a:solidFill>
              <a:srgbClr val="9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6255997" y="3903260"/>
            <a:ext cx="936373" cy="912157"/>
          </a:xfrm>
          <a:prstGeom prst="line">
            <a:avLst/>
          </a:prstGeom>
          <a:ln w="28575">
            <a:solidFill>
              <a:srgbClr val="9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237027" y="3875964"/>
            <a:ext cx="968991" cy="1856096"/>
          </a:xfrm>
          <a:prstGeom prst="line">
            <a:avLst/>
          </a:prstGeom>
          <a:ln w="28575">
            <a:solidFill>
              <a:srgbClr val="9CB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1500</Words>
  <Application>Microsoft Office PowerPoint</Application>
  <PresentationFormat>Presentación en pantalla (4:3)</PresentationFormat>
  <Paragraphs>366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evaluacioninterna</cp:lastModifiedBy>
  <cp:revision>566</cp:revision>
  <cp:lastPrinted>2015-06-02T16:28:03Z</cp:lastPrinted>
  <dcterms:created xsi:type="dcterms:W3CDTF">2013-11-29T16:37:58Z</dcterms:created>
  <dcterms:modified xsi:type="dcterms:W3CDTF">2015-07-13T22:13:39Z</dcterms:modified>
</cp:coreProperties>
</file>